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5" r:id="rId1"/>
    <p:sldMasterId id="2147483666" r:id="rId2"/>
  </p:sldMasterIdLst>
  <p:notesMasterIdLst>
    <p:notesMasterId r:id="rId16"/>
  </p:notesMasterIdLst>
  <p:sldIdLst>
    <p:sldId id="256" r:id="rId3"/>
    <p:sldId id="296" r:id="rId4"/>
    <p:sldId id="295" r:id="rId5"/>
    <p:sldId id="262" r:id="rId6"/>
    <p:sldId id="258" r:id="rId7"/>
    <p:sldId id="292" r:id="rId8"/>
    <p:sldId id="307" r:id="rId9"/>
    <p:sldId id="302" r:id="rId10"/>
    <p:sldId id="300" r:id="rId11"/>
    <p:sldId id="303" r:id="rId12"/>
    <p:sldId id="304" r:id="rId13"/>
    <p:sldId id="305" r:id="rId14"/>
    <p:sldId id="306" r:id="rId15"/>
  </p:sldIdLst>
  <p:sldSz cx="9144000" cy="5143500" type="screen16x9"/>
  <p:notesSz cx="6858000" cy="9144000"/>
  <p:embeddedFontLst>
    <p:embeddedFont>
      <p:font typeface="Bree Serif" panose="020B0604020202020204" charset="0"/>
      <p:regular r:id="rId17"/>
    </p:embeddedFont>
    <p:embeddedFont>
      <p:font typeface="Lora" pitchFamily="2" charset="-52"/>
      <p:regular r:id="rId18"/>
      <p:bold r:id="rId19"/>
      <p:italic r:id="rId20"/>
    </p:embeddedFont>
    <p:embeddedFont>
      <p:font typeface="Proxima Nova" panose="020B0604020202020204" charset="0"/>
      <p:regular r:id="rId21"/>
      <p:bold r:id="rId22"/>
      <p:italic r:id="rId23"/>
      <p:boldItalic r:id="rId24"/>
    </p:embeddedFont>
    <p:embeddedFont>
      <p:font typeface="Proxima Nova Semibold" panose="020B0604020202020204" charset="0"/>
      <p:regular r:id="rId25"/>
      <p:bold r:id="rId26"/>
      <p:italic r:id="rId27"/>
      <p:boldItalic r:id="rId28"/>
    </p:embeddedFont>
    <p:embeddedFont>
      <p:font typeface="Roboto" panose="02000000000000000000" pitchFamily="2" charset="0"/>
      <p:regular r:id="rId29"/>
      <p:bold r:id="rId30"/>
      <p:italic r:id="rId31"/>
      <p:boldItalic r:id="rId32"/>
    </p:embeddedFont>
    <p:embeddedFont>
      <p:font typeface="Roboto Black" panose="02000000000000000000" pitchFamily="2" charset="0"/>
      <p:bold r:id="rId33"/>
      <p:italic r:id="rId34"/>
      <p:boldItalic r:id="rId35"/>
    </p:embeddedFont>
    <p:embeddedFont>
      <p:font typeface="Roboto Light" panose="02000000000000000000" pitchFamily="2" charset="0"/>
      <p:regular r:id="rId36"/>
      <p:bold r:id="rId37"/>
      <p:italic r:id="rId38"/>
      <p:boldItalic r:id="rId39"/>
    </p:embeddedFont>
    <p:embeddedFont>
      <p:font typeface="Roboto Mono Regular" panose="020B0604020202020204" charset="0"/>
      <p:regular r:id="rId40"/>
      <p:bold r:id="rId41"/>
      <p:italic r:id="rId42"/>
      <p:boldItalic r:id="rId4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371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E1044"/>
    <a:srgbClr val="EC0E43"/>
    <a:srgbClr val="171536"/>
    <a:srgbClr val="F4FAFF"/>
    <a:srgbClr val="151143"/>
    <a:srgbClr val="101C44"/>
    <a:srgbClr val="0F2545"/>
    <a:srgbClr val="210D46"/>
    <a:srgbClr val="FF5151"/>
    <a:srgbClr val="2F31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897" autoAdjust="0"/>
    <p:restoredTop sz="95256" autoAdjust="0"/>
  </p:normalViewPr>
  <p:slideViewPr>
    <p:cSldViewPr snapToGrid="0">
      <p:cViewPr varScale="1">
        <p:scale>
          <a:sx n="160" d="100"/>
          <a:sy n="160" d="100"/>
        </p:scale>
        <p:origin x="150" y="942"/>
      </p:cViewPr>
      <p:guideLst>
        <p:guide orient="horz" pos="1371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9" Type="http://schemas.openxmlformats.org/officeDocument/2006/relationships/font" Target="fonts/font23.fntdata"/><Relationship Id="rId3" Type="http://schemas.openxmlformats.org/officeDocument/2006/relationships/slide" Target="slides/slide1.xml"/><Relationship Id="rId21" Type="http://schemas.openxmlformats.org/officeDocument/2006/relationships/font" Target="fonts/font5.fntdata"/><Relationship Id="rId34" Type="http://schemas.openxmlformats.org/officeDocument/2006/relationships/font" Target="fonts/font18.fntdata"/><Relationship Id="rId42" Type="http://schemas.openxmlformats.org/officeDocument/2006/relationships/font" Target="fonts/font26.fntdata"/><Relationship Id="rId47" Type="http://schemas.openxmlformats.org/officeDocument/2006/relationships/tableStyles" Target="tableStyles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font" Target="fonts/font17.fntdata"/><Relationship Id="rId38" Type="http://schemas.openxmlformats.org/officeDocument/2006/relationships/font" Target="fonts/font22.fntdata"/><Relationship Id="rId46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41" Type="http://schemas.openxmlformats.org/officeDocument/2006/relationships/font" Target="fonts/font2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font" Target="fonts/font21.fntdata"/><Relationship Id="rId40" Type="http://schemas.openxmlformats.org/officeDocument/2006/relationships/font" Target="fonts/font24.fntdata"/><Relationship Id="rId45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font" Target="fonts/font20.fntdata"/><Relationship Id="rId10" Type="http://schemas.openxmlformats.org/officeDocument/2006/relationships/slide" Target="slides/slide8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4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font" Target="fonts/font19.fntdata"/><Relationship Id="rId43" Type="http://schemas.openxmlformats.org/officeDocument/2006/relationships/font" Target="fonts/font27.fntdata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dc4e38d75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5dc4e38d75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04882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g5fb8c01da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4" name="Google Shape;1294;g5fb8c01da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58095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5d564c3ce1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5d564c3ce1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88252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5d564c3ce1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5d564c3ce1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97488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dc4e38d75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5dc4e38d75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70130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g5fb8c01da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4" name="Google Shape;1294;g5fb8c01da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21226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5d564c3ce1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5d564c3ce1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99263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17839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46882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g5fb8c01da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4" name="Google Shape;1294;g5fb8c01da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39518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TITL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237375" y="3670025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000"/>
              <a:buFont typeface="Roboto Black"/>
              <a:buNone/>
              <a:defRPr sz="30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5237375" y="4181150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+ IMAGE">
  <p:cSld name="TITLE_2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Black"/>
              <a:buNone/>
              <a:defRPr sz="3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ubTitle" idx="1"/>
          </p:nvPr>
        </p:nvSpPr>
        <p:spPr>
          <a:xfrm>
            <a:off x="4893700" y="2746375"/>
            <a:ext cx="3457500" cy="14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1">
  <p:cSld name="TITLE_1_1_1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ctrTitle"/>
          </p:nvPr>
        </p:nvSpPr>
        <p:spPr>
          <a:xfrm>
            <a:off x="1557931" y="206401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ctrTitle" idx="2"/>
          </p:nvPr>
        </p:nvSpPr>
        <p:spPr>
          <a:xfrm>
            <a:off x="1557931" y="346670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ctrTitle" idx="3"/>
          </p:nvPr>
        </p:nvSpPr>
        <p:spPr>
          <a:xfrm>
            <a:off x="1557931" y="2765356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ctrTitle" idx="4"/>
          </p:nvPr>
        </p:nvSpPr>
        <p:spPr>
          <a:xfrm>
            <a:off x="998325" y="644550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2105050" y="2238000"/>
            <a:ext cx="4933800" cy="81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381000" algn="ctr" rtl="0">
              <a:spcBef>
                <a:spcPts val="600"/>
              </a:spcBef>
              <a:spcAft>
                <a:spcPts val="0"/>
              </a:spcAft>
              <a:buSzPts val="2400"/>
              <a:buFont typeface="Lora"/>
              <a:buChar char="◉"/>
              <a:defRPr sz="2400" i="1">
                <a:latin typeface="Lora"/>
                <a:ea typeface="Lora"/>
                <a:cs typeface="Lora"/>
                <a:sym typeface="Lora"/>
              </a:defRPr>
            </a:lvl1pPr>
            <a:lvl2pPr marL="914400" lvl="1" indent="-355600" algn="ctr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Char char="○"/>
              <a:defRPr i="1">
                <a:latin typeface="Lora"/>
                <a:ea typeface="Lora"/>
                <a:cs typeface="Lora"/>
                <a:sym typeface="Lora"/>
              </a:defRPr>
            </a:lvl2pPr>
            <a:lvl3pPr marL="1371600" lvl="2" indent="-355600" algn="ctr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Char char="■"/>
              <a:defRPr i="1">
                <a:latin typeface="Lora"/>
                <a:ea typeface="Lora"/>
                <a:cs typeface="Lora"/>
                <a:sym typeface="Lora"/>
              </a:defRPr>
            </a:lvl3pPr>
            <a:lvl4pPr marL="1828800" lvl="3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●"/>
              <a:defRPr sz="2400" i="1">
                <a:latin typeface="Lora"/>
                <a:ea typeface="Lora"/>
                <a:cs typeface="Lora"/>
                <a:sym typeface="Lora"/>
              </a:defRPr>
            </a:lvl4pPr>
            <a:lvl5pPr marL="2286000" lvl="4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○"/>
              <a:defRPr sz="2400" i="1">
                <a:latin typeface="Lora"/>
                <a:ea typeface="Lora"/>
                <a:cs typeface="Lora"/>
                <a:sym typeface="Lora"/>
              </a:defRPr>
            </a:lvl5pPr>
            <a:lvl6pPr marL="2743200" lvl="5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■"/>
              <a:defRPr sz="2400" i="1">
                <a:latin typeface="Lora"/>
                <a:ea typeface="Lora"/>
                <a:cs typeface="Lora"/>
                <a:sym typeface="Lora"/>
              </a:defRPr>
            </a:lvl6pPr>
            <a:lvl7pPr marL="3200400" lvl="6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●"/>
              <a:defRPr sz="2400" i="1">
                <a:latin typeface="Lora"/>
                <a:ea typeface="Lora"/>
                <a:cs typeface="Lora"/>
                <a:sym typeface="Lora"/>
              </a:defRPr>
            </a:lvl7pPr>
            <a:lvl8pPr marL="3657600" lvl="7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○"/>
              <a:defRPr sz="2400" i="1">
                <a:latin typeface="Lora"/>
                <a:ea typeface="Lora"/>
                <a:cs typeface="Lora"/>
                <a:sym typeface="Lora"/>
              </a:defRPr>
            </a:lvl8pPr>
            <a:lvl9pPr marL="4114800" lvl="8" indent="-381000" algn="ctr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■"/>
              <a:defRPr sz="2400" i="1"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cxnSp>
        <p:nvCxnSpPr>
          <p:cNvPr id="22" name="Google Shape;22;p4"/>
          <p:cNvCxnSpPr/>
          <p:nvPr/>
        </p:nvCxnSpPr>
        <p:spPr>
          <a:xfrm>
            <a:off x="4584075" y="3676500"/>
            <a:ext cx="0" cy="148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" name="Google Shape;23;p4"/>
          <p:cNvSpPr/>
          <p:nvPr/>
        </p:nvSpPr>
        <p:spPr>
          <a:xfrm>
            <a:off x="4288500" y="3393000"/>
            <a:ext cx="567000" cy="567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4"/>
          <p:cNvSpPr txBox="1"/>
          <p:nvPr/>
        </p:nvSpPr>
        <p:spPr>
          <a:xfrm>
            <a:off x="3593400" y="3412652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latin typeface="Lora"/>
                <a:ea typeface="Lora"/>
                <a:cs typeface="Lora"/>
                <a:sym typeface="Lora"/>
              </a:rPr>
              <a:t>“</a:t>
            </a:r>
            <a:endParaRPr sz="3600" b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4297650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2pPr>
            <a:lvl3pPr lvl="2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3pPr>
            <a:lvl4pPr lvl="3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4pPr>
            <a:lvl5pPr lvl="4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5pPr>
            <a:lvl6pPr lvl="5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6pPr>
            <a:lvl7pPr lvl="6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7pPr>
            <a:lvl8pPr lvl="7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8pPr>
            <a:lvl9pPr lvl="8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57605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2" name="Google Shape;62;p10"/>
          <p:cNvCxnSpPr/>
          <p:nvPr/>
        </p:nvCxnSpPr>
        <p:spPr>
          <a:xfrm>
            <a:off x="-6025" y="4513729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" name="Google Shape;63;p10"/>
          <p:cNvSpPr/>
          <p:nvPr/>
        </p:nvSpPr>
        <p:spPr>
          <a:xfrm>
            <a:off x="4293700" y="4235405"/>
            <a:ext cx="556500" cy="556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sldNum" idx="12"/>
          </p:nvPr>
        </p:nvSpPr>
        <p:spPr>
          <a:xfrm>
            <a:off x="4297650" y="4791900"/>
            <a:ext cx="548700" cy="35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2pPr>
            <a:lvl3pPr lvl="2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3pPr>
            <a:lvl4pPr lvl="3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4pPr>
            <a:lvl5pPr lvl="4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5pPr>
            <a:lvl6pPr lvl="5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6pPr>
            <a:lvl7pPr lvl="6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7pPr>
            <a:lvl8pPr lvl="7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8pPr>
            <a:lvl9pPr lvl="8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722811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+ IMAGE">
  <p:cSld name="TITLE + TEXT + IMAGE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Black"/>
              <a:buNone/>
              <a:defRPr sz="3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ubTitle" idx="1"/>
          </p:nvPr>
        </p:nvSpPr>
        <p:spPr>
          <a:xfrm>
            <a:off x="4893700" y="2746375"/>
            <a:ext cx="3457500" cy="14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914814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92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3" r:id="rId3"/>
    <p:sldLayoutId id="2147483668" r:id="rId4"/>
    <p:sldLayoutId id="2147483669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99" name="Google Shape;99;p18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4" r:id="rId1"/>
    <p:sldLayoutId id="2147483667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ru.wikipedia.org/wiki/TF-IDF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ndrianova/mos-news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png"/><Relationship Id="rId5" Type="http://schemas.openxmlformats.org/officeDocument/2006/relationships/hyperlink" Target="https://github.com/mandrianova/mos-news/blob/master/Documentation.pdf" TargetMode="External"/><Relationship Id="rId4" Type="http://schemas.openxmlformats.org/officeDocument/2006/relationships/hyperlink" Target="http://217.28.231.202/docs#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ctrTitle"/>
          </p:nvPr>
        </p:nvSpPr>
        <p:spPr>
          <a:xfrm>
            <a:off x="3676432" y="2876551"/>
            <a:ext cx="4906444" cy="7580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bg1"/>
                </a:solidFill>
              </a:rPr>
              <a:t>Mamkins</a:t>
            </a:r>
            <a:r>
              <a:rPr lang="en-US" dirty="0">
                <a:solidFill>
                  <a:schemeClr val="bg1"/>
                </a:solidFill>
              </a:rPr>
              <a:t> data dudes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06" name="Google Shape;106;p20"/>
          <p:cNvSpPr txBox="1">
            <a:spLocks noGrp="1"/>
          </p:cNvSpPr>
          <p:nvPr>
            <p:ph type="subTitle" idx="1"/>
          </p:nvPr>
        </p:nvSpPr>
        <p:spPr>
          <a:xfrm>
            <a:off x="561124" y="3634612"/>
            <a:ext cx="7998104" cy="4039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0" i="0" dirty="0">
                <a:effectLst/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10. Рекомендательная система новостей для пользователей mos.ru и приложения «Моя Москва»</a:t>
            </a:r>
            <a:endParaRPr lang="ru-RU" sz="1400" dirty="0"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89702AD8-8989-4878-8669-75C55654CE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Выноска: стрелка вниз 5">
            <a:extLst>
              <a:ext uri="{FF2B5EF4-FFF2-40B4-BE49-F238E27FC236}">
                <a16:creationId xmlns:a16="http://schemas.microsoft.com/office/drawing/2014/main" id="{D8E12E2D-115B-49B4-8243-7E122C264A96}"/>
              </a:ext>
            </a:extLst>
          </p:cNvPr>
          <p:cNvSpPr/>
          <p:nvPr/>
        </p:nvSpPr>
        <p:spPr>
          <a:xfrm>
            <a:off x="364067" y="1210735"/>
            <a:ext cx="3657600" cy="2819400"/>
          </a:xfrm>
          <a:prstGeom prst="downArrowCallout">
            <a:avLst>
              <a:gd name="adj1" fmla="val 23913"/>
              <a:gd name="adj2" fmla="val 25000"/>
              <a:gd name="adj3" fmla="val 12444"/>
              <a:gd name="adj4" fmla="val 81281"/>
            </a:avLst>
          </a:prstGeom>
          <a:noFill/>
          <a:ln>
            <a:solidFill>
              <a:srgbClr val="1E10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8" name="Google Shape;258;p22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>
                <a:solidFill>
                  <a:srgbClr val="171536"/>
                </a:solidFill>
              </a:rPr>
              <a:t>Логика</a:t>
            </a:r>
            <a:endParaRPr sz="3000" dirty="0">
              <a:solidFill>
                <a:srgbClr val="171536"/>
              </a:solidFill>
            </a:endParaRPr>
          </a:p>
        </p:txBody>
      </p:sp>
      <p:sp>
        <p:nvSpPr>
          <p:cNvPr id="259" name="Google Shape;259;p22"/>
          <p:cNvSpPr txBox="1">
            <a:spLocks noGrp="1"/>
          </p:cNvSpPr>
          <p:nvPr>
            <p:ph type="subTitle" idx="1"/>
          </p:nvPr>
        </p:nvSpPr>
        <p:spPr>
          <a:xfrm>
            <a:off x="4917349" y="2540758"/>
            <a:ext cx="3457500" cy="19238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</a:pPr>
            <a:r>
              <a:rPr lang="ru-RU" dirty="0">
                <a:solidFill>
                  <a:srgbClr val="171536"/>
                </a:solidFill>
              </a:rPr>
              <a:t>Используемый алгоритм на базе метрики </a:t>
            </a:r>
            <a:r>
              <a:rPr lang="en-US" dirty="0">
                <a:solidFill>
                  <a:srgbClr val="171536"/>
                </a:solidFill>
                <a:hlinkClick r:id="rId3"/>
              </a:rPr>
              <a:t>TF-IDF</a:t>
            </a:r>
            <a:r>
              <a:rPr lang="ru-RU" dirty="0">
                <a:solidFill>
                  <a:srgbClr val="171536"/>
                </a:solidFill>
              </a:rPr>
              <a:t> (</a:t>
            </a:r>
            <a:r>
              <a:rPr lang="en-US" dirty="0">
                <a:solidFill>
                  <a:srgbClr val="171536"/>
                </a:solidFill>
              </a:rPr>
              <a:t>TF — term frequency, IDF — inverse document frequency</a:t>
            </a:r>
            <a:r>
              <a:rPr lang="ru-RU" dirty="0">
                <a:solidFill>
                  <a:srgbClr val="171536"/>
                </a:solidFill>
              </a:rPr>
              <a:t>)</a:t>
            </a:r>
            <a:r>
              <a:rPr lang="en-US" dirty="0">
                <a:solidFill>
                  <a:srgbClr val="171536"/>
                </a:solidFill>
              </a:rPr>
              <a:t>.</a:t>
            </a:r>
          </a:p>
          <a:p>
            <a:pPr marL="0" lvl="0" indent="0">
              <a:buClr>
                <a:schemeClr val="dk1"/>
              </a:buClr>
            </a:pPr>
            <a:r>
              <a:rPr lang="ru-RU" dirty="0">
                <a:solidFill>
                  <a:srgbClr val="171536"/>
                </a:solidFill>
              </a:rPr>
              <a:t>Он выбирает наиболее весомые слова на основе частоты употребления в документе в сравнении с полным корпусом.</a:t>
            </a:r>
          </a:p>
          <a:p>
            <a:pPr marL="0" lvl="0" indent="0">
              <a:buClr>
                <a:schemeClr val="dk1"/>
              </a:buClr>
            </a:pPr>
            <a:endParaRPr lang="ru-RU" dirty="0">
              <a:solidFill>
                <a:srgbClr val="171536"/>
              </a:solidFill>
            </a:endParaRPr>
          </a:p>
          <a:p>
            <a:pPr marL="0" lvl="0" indent="0">
              <a:buClr>
                <a:schemeClr val="dk1"/>
              </a:buClr>
            </a:pPr>
            <a:r>
              <a:rPr lang="ru-RU" dirty="0">
                <a:solidFill>
                  <a:srgbClr val="171536"/>
                </a:solidFill>
              </a:rPr>
              <a:t>Полный корпус составляется на основе всех новостей, их тегов и сфер, исключая стоп-слова.</a:t>
            </a:r>
          </a:p>
          <a:p>
            <a:pPr marL="0" lvl="0" indent="0">
              <a:buClr>
                <a:schemeClr val="dk1"/>
              </a:buClr>
            </a:pPr>
            <a:endParaRPr lang="ru-RU" dirty="0">
              <a:solidFill>
                <a:srgbClr val="171536"/>
              </a:solidFill>
            </a:endParaRPr>
          </a:p>
          <a:p>
            <a:pPr marL="0" lvl="0" indent="0">
              <a:buClr>
                <a:schemeClr val="dk1"/>
              </a:buClr>
            </a:pPr>
            <a:r>
              <a:rPr lang="ru-RU" dirty="0">
                <a:solidFill>
                  <a:srgbClr val="171536"/>
                </a:solidFill>
              </a:rPr>
              <a:t>Результатом алгоритма является набор тегов и сфер для переданного текста новости.</a:t>
            </a:r>
          </a:p>
        </p:txBody>
      </p:sp>
      <p:cxnSp>
        <p:nvCxnSpPr>
          <p:cNvPr id="70" name="Google Shape;253;p21">
            <a:extLst>
              <a:ext uri="{FF2B5EF4-FFF2-40B4-BE49-F238E27FC236}">
                <a16:creationId xmlns:a16="http://schemas.microsoft.com/office/drawing/2014/main" id="{5F7A0A81-CB9A-43CB-BA67-DFC63804FC46}"/>
              </a:ext>
            </a:extLst>
          </p:cNvPr>
          <p:cNvCxnSpPr>
            <a:cxnSpLocks/>
          </p:cNvCxnSpPr>
          <p:nvPr/>
        </p:nvCxnSpPr>
        <p:spPr>
          <a:xfrm>
            <a:off x="4917349" y="2364276"/>
            <a:ext cx="4226651" cy="0"/>
          </a:xfrm>
          <a:prstGeom prst="straightConnector1">
            <a:avLst/>
          </a:prstGeom>
          <a:noFill/>
          <a:ln w="9525" cap="flat" cmpd="sng">
            <a:solidFill>
              <a:srgbClr val="FF515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" name="object 27">
            <a:extLst>
              <a:ext uri="{FF2B5EF4-FFF2-40B4-BE49-F238E27FC236}">
                <a16:creationId xmlns:a16="http://schemas.microsoft.com/office/drawing/2014/main" id="{EA809C00-5C39-42AD-AFB0-D00304E00662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10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73" name="Рисунок 72">
            <a:extLst>
              <a:ext uri="{FF2B5EF4-FFF2-40B4-BE49-F238E27FC236}">
                <a16:creationId xmlns:a16="http://schemas.microsoft.com/office/drawing/2014/main" id="{3E165EDE-6FF4-0346-8E76-7CC37FA1AB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  <p:grpSp>
        <p:nvGrpSpPr>
          <p:cNvPr id="110" name="Google Shape;8745;p54">
            <a:extLst>
              <a:ext uri="{FF2B5EF4-FFF2-40B4-BE49-F238E27FC236}">
                <a16:creationId xmlns:a16="http://schemas.microsoft.com/office/drawing/2014/main" id="{7EF4613B-FF30-4DC1-9D9E-831A2FF61D79}"/>
              </a:ext>
            </a:extLst>
          </p:cNvPr>
          <p:cNvGrpSpPr/>
          <p:nvPr/>
        </p:nvGrpSpPr>
        <p:grpSpPr>
          <a:xfrm>
            <a:off x="624724" y="1737500"/>
            <a:ext cx="1028750" cy="98029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11" name="Google Shape;8746;p54">
              <a:extLst>
                <a:ext uri="{FF2B5EF4-FFF2-40B4-BE49-F238E27FC236}">
                  <a16:creationId xmlns:a16="http://schemas.microsoft.com/office/drawing/2014/main" id="{EFA77DD3-39DA-4EF9-824A-63269F527B9B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8747;p54">
              <a:extLst>
                <a:ext uri="{FF2B5EF4-FFF2-40B4-BE49-F238E27FC236}">
                  <a16:creationId xmlns:a16="http://schemas.microsoft.com/office/drawing/2014/main" id="{1C1B9E2D-64ED-4FFC-A873-EC7F8F283A7F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8748;p54">
              <a:extLst>
                <a:ext uri="{FF2B5EF4-FFF2-40B4-BE49-F238E27FC236}">
                  <a16:creationId xmlns:a16="http://schemas.microsoft.com/office/drawing/2014/main" id="{9E50468F-4FF8-4633-8695-70A000AABAAD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8749;p54">
              <a:extLst>
                <a:ext uri="{FF2B5EF4-FFF2-40B4-BE49-F238E27FC236}">
                  <a16:creationId xmlns:a16="http://schemas.microsoft.com/office/drawing/2014/main" id="{EC4F3BE3-E38E-432E-9BFF-39526770731B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8750;p54">
              <a:extLst>
                <a:ext uri="{FF2B5EF4-FFF2-40B4-BE49-F238E27FC236}">
                  <a16:creationId xmlns:a16="http://schemas.microsoft.com/office/drawing/2014/main" id="{1696999B-24CC-4677-A64C-0E2B8A60FD65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6" name="Google Shape;8751;p54">
              <a:extLst>
                <a:ext uri="{FF2B5EF4-FFF2-40B4-BE49-F238E27FC236}">
                  <a16:creationId xmlns:a16="http://schemas.microsoft.com/office/drawing/2014/main" id="{71F1971B-0C3F-4F6C-A5F2-D577D505D872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8752;p54">
              <a:extLst>
                <a:ext uri="{FF2B5EF4-FFF2-40B4-BE49-F238E27FC236}">
                  <a16:creationId xmlns:a16="http://schemas.microsoft.com/office/drawing/2014/main" id="{5F024ABE-C047-4CA0-8DAD-9765B53221DE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" name="Google Shape;8745;p54">
            <a:extLst>
              <a:ext uri="{FF2B5EF4-FFF2-40B4-BE49-F238E27FC236}">
                <a16:creationId xmlns:a16="http://schemas.microsoft.com/office/drawing/2014/main" id="{21616A44-EF03-4CA9-AF5F-FEC60BF26F74}"/>
              </a:ext>
            </a:extLst>
          </p:cNvPr>
          <p:cNvGrpSpPr/>
          <p:nvPr/>
        </p:nvGrpSpPr>
        <p:grpSpPr>
          <a:xfrm>
            <a:off x="2436465" y="1737500"/>
            <a:ext cx="413358" cy="413358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30" name="Google Shape;8746;p54">
              <a:extLst>
                <a:ext uri="{FF2B5EF4-FFF2-40B4-BE49-F238E27FC236}">
                  <a16:creationId xmlns:a16="http://schemas.microsoft.com/office/drawing/2014/main" id="{AD78C7E8-50C7-489A-B752-CB747AD257A7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8747;p54">
              <a:extLst>
                <a:ext uri="{FF2B5EF4-FFF2-40B4-BE49-F238E27FC236}">
                  <a16:creationId xmlns:a16="http://schemas.microsoft.com/office/drawing/2014/main" id="{20CBC2D2-04BC-4004-A70C-7A2FD91D3CE6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8748;p54">
              <a:extLst>
                <a:ext uri="{FF2B5EF4-FFF2-40B4-BE49-F238E27FC236}">
                  <a16:creationId xmlns:a16="http://schemas.microsoft.com/office/drawing/2014/main" id="{DE2B086F-6EA5-45D1-8D38-769A2E06D883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8749;p54">
              <a:extLst>
                <a:ext uri="{FF2B5EF4-FFF2-40B4-BE49-F238E27FC236}">
                  <a16:creationId xmlns:a16="http://schemas.microsoft.com/office/drawing/2014/main" id="{0D7570A0-9325-4017-A806-A4171F184386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8750;p54">
              <a:extLst>
                <a:ext uri="{FF2B5EF4-FFF2-40B4-BE49-F238E27FC236}">
                  <a16:creationId xmlns:a16="http://schemas.microsoft.com/office/drawing/2014/main" id="{8DFE10A8-2A93-42AA-96BD-4C02D8AD2E36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8751;p54">
              <a:extLst>
                <a:ext uri="{FF2B5EF4-FFF2-40B4-BE49-F238E27FC236}">
                  <a16:creationId xmlns:a16="http://schemas.microsoft.com/office/drawing/2014/main" id="{459B4D2B-A700-46F4-9DDF-66807C7D9A21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8752;p54">
              <a:extLst>
                <a:ext uri="{FF2B5EF4-FFF2-40B4-BE49-F238E27FC236}">
                  <a16:creationId xmlns:a16="http://schemas.microsoft.com/office/drawing/2014/main" id="{F8124CA1-2709-44BA-98DE-5FFBBBF9C12C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" name="Google Shape;8745;p54">
            <a:extLst>
              <a:ext uri="{FF2B5EF4-FFF2-40B4-BE49-F238E27FC236}">
                <a16:creationId xmlns:a16="http://schemas.microsoft.com/office/drawing/2014/main" id="{B1CD88BE-8A8E-4550-A6E0-2385201FE763}"/>
              </a:ext>
            </a:extLst>
          </p:cNvPr>
          <p:cNvGrpSpPr/>
          <p:nvPr/>
        </p:nvGrpSpPr>
        <p:grpSpPr>
          <a:xfrm>
            <a:off x="2895159" y="1737500"/>
            <a:ext cx="413358" cy="413358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54" name="Google Shape;8746;p54">
              <a:extLst>
                <a:ext uri="{FF2B5EF4-FFF2-40B4-BE49-F238E27FC236}">
                  <a16:creationId xmlns:a16="http://schemas.microsoft.com/office/drawing/2014/main" id="{5FE20487-A351-4F7F-8B3C-9061812D32E3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8747;p54">
              <a:extLst>
                <a:ext uri="{FF2B5EF4-FFF2-40B4-BE49-F238E27FC236}">
                  <a16:creationId xmlns:a16="http://schemas.microsoft.com/office/drawing/2014/main" id="{61C70BEA-9A45-43E5-AC2B-8CB5A8E82E4F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8748;p54">
              <a:extLst>
                <a:ext uri="{FF2B5EF4-FFF2-40B4-BE49-F238E27FC236}">
                  <a16:creationId xmlns:a16="http://schemas.microsoft.com/office/drawing/2014/main" id="{72DF8D3C-5F59-4829-86ED-4E12C6DEDF26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8749;p54">
              <a:extLst>
                <a:ext uri="{FF2B5EF4-FFF2-40B4-BE49-F238E27FC236}">
                  <a16:creationId xmlns:a16="http://schemas.microsoft.com/office/drawing/2014/main" id="{CDC01621-089C-41F1-9EB8-90BE53280D9C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8750;p54">
              <a:extLst>
                <a:ext uri="{FF2B5EF4-FFF2-40B4-BE49-F238E27FC236}">
                  <a16:creationId xmlns:a16="http://schemas.microsoft.com/office/drawing/2014/main" id="{2BA23600-1D4F-4861-8F66-DCBC06BF5FB4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8751;p54">
              <a:extLst>
                <a:ext uri="{FF2B5EF4-FFF2-40B4-BE49-F238E27FC236}">
                  <a16:creationId xmlns:a16="http://schemas.microsoft.com/office/drawing/2014/main" id="{A7269312-9BC3-42DF-ACB4-0473BFDF302B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8752;p54">
              <a:extLst>
                <a:ext uri="{FF2B5EF4-FFF2-40B4-BE49-F238E27FC236}">
                  <a16:creationId xmlns:a16="http://schemas.microsoft.com/office/drawing/2014/main" id="{E3942ACB-6B3C-4833-B53A-21587014B61A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8745;p54">
            <a:extLst>
              <a:ext uri="{FF2B5EF4-FFF2-40B4-BE49-F238E27FC236}">
                <a16:creationId xmlns:a16="http://schemas.microsoft.com/office/drawing/2014/main" id="{0C0DC4E8-18E6-465C-9A42-1B8B0F0892D0}"/>
              </a:ext>
            </a:extLst>
          </p:cNvPr>
          <p:cNvGrpSpPr/>
          <p:nvPr/>
        </p:nvGrpSpPr>
        <p:grpSpPr>
          <a:xfrm>
            <a:off x="3353853" y="1737573"/>
            <a:ext cx="413358" cy="413358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62" name="Google Shape;8746;p54">
              <a:extLst>
                <a:ext uri="{FF2B5EF4-FFF2-40B4-BE49-F238E27FC236}">
                  <a16:creationId xmlns:a16="http://schemas.microsoft.com/office/drawing/2014/main" id="{FFA3FABC-7ECD-47C8-9E6A-10CFCFD289E8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8747;p54">
              <a:extLst>
                <a:ext uri="{FF2B5EF4-FFF2-40B4-BE49-F238E27FC236}">
                  <a16:creationId xmlns:a16="http://schemas.microsoft.com/office/drawing/2014/main" id="{95A74762-95AE-4E57-AFD1-06A7F92866F9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8748;p54">
              <a:extLst>
                <a:ext uri="{FF2B5EF4-FFF2-40B4-BE49-F238E27FC236}">
                  <a16:creationId xmlns:a16="http://schemas.microsoft.com/office/drawing/2014/main" id="{E965DCC0-E7AB-48B4-9319-589DC8EBCA89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8749;p54">
              <a:extLst>
                <a:ext uri="{FF2B5EF4-FFF2-40B4-BE49-F238E27FC236}">
                  <a16:creationId xmlns:a16="http://schemas.microsoft.com/office/drawing/2014/main" id="{33EAF91C-FFDA-42C7-BE47-AA021C6E9F08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8750;p54">
              <a:extLst>
                <a:ext uri="{FF2B5EF4-FFF2-40B4-BE49-F238E27FC236}">
                  <a16:creationId xmlns:a16="http://schemas.microsoft.com/office/drawing/2014/main" id="{C9650188-FAE9-490F-9951-E42336C89390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8751;p54">
              <a:extLst>
                <a:ext uri="{FF2B5EF4-FFF2-40B4-BE49-F238E27FC236}">
                  <a16:creationId xmlns:a16="http://schemas.microsoft.com/office/drawing/2014/main" id="{1FB8DBDC-6D3E-49A5-9C75-2418570518AF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8752;p54">
              <a:extLst>
                <a:ext uri="{FF2B5EF4-FFF2-40B4-BE49-F238E27FC236}">
                  <a16:creationId xmlns:a16="http://schemas.microsoft.com/office/drawing/2014/main" id="{69018DEB-CA54-4CF4-BA62-454ACB6288BD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8745;p54">
            <a:extLst>
              <a:ext uri="{FF2B5EF4-FFF2-40B4-BE49-F238E27FC236}">
                <a16:creationId xmlns:a16="http://schemas.microsoft.com/office/drawing/2014/main" id="{186BE029-6BC0-40A1-8057-597D091A4D8D}"/>
              </a:ext>
            </a:extLst>
          </p:cNvPr>
          <p:cNvGrpSpPr/>
          <p:nvPr/>
        </p:nvGrpSpPr>
        <p:grpSpPr>
          <a:xfrm>
            <a:off x="2446867" y="2244332"/>
            <a:ext cx="413358" cy="413358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238" name="Google Shape;8746;p54">
              <a:extLst>
                <a:ext uri="{FF2B5EF4-FFF2-40B4-BE49-F238E27FC236}">
                  <a16:creationId xmlns:a16="http://schemas.microsoft.com/office/drawing/2014/main" id="{4F2A3E13-7C72-45C2-9AFA-EFF88D71B3F5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8747;p54">
              <a:extLst>
                <a:ext uri="{FF2B5EF4-FFF2-40B4-BE49-F238E27FC236}">
                  <a16:creationId xmlns:a16="http://schemas.microsoft.com/office/drawing/2014/main" id="{A9FB3F5B-B29B-4640-BD22-34D64BD89E03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8748;p54">
              <a:extLst>
                <a:ext uri="{FF2B5EF4-FFF2-40B4-BE49-F238E27FC236}">
                  <a16:creationId xmlns:a16="http://schemas.microsoft.com/office/drawing/2014/main" id="{608F377F-404D-47B4-8FAF-9BFF618452D2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8749;p54">
              <a:extLst>
                <a:ext uri="{FF2B5EF4-FFF2-40B4-BE49-F238E27FC236}">
                  <a16:creationId xmlns:a16="http://schemas.microsoft.com/office/drawing/2014/main" id="{9D9807AC-C866-4565-82F9-EB1E93F63F0F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8750;p54">
              <a:extLst>
                <a:ext uri="{FF2B5EF4-FFF2-40B4-BE49-F238E27FC236}">
                  <a16:creationId xmlns:a16="http://schemas.microsoft.com/office/drawing/2014/main" id="{F5F84E67-F04D-48C7-8735-4A56377F92FD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8751;p54">
              <a:extLst>
                <a:ext uri="{FF2B5EF4-FFF2-40B4-BE49-F238E27FC236}">
                  <a16:creationId xmlns:a16="http://schemas.microsoft.com/office/drawing/2014/main" id="{BAB8CFD0-2315-495E-B2D1-43C9AC3BFD20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8752;p54">
              <a:extLst>
                <a:ext uri="{FF2B5EF4-FFF2-40B4-BE49-F238E27FC236}">
                  <a16:creationId xmlns:a16="http://schemas.microsoft.com/office/drawing/2014/main" id="{54D43469-4ECC-4021-9445-85E2CB3C336B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5" name="Google Shape;8745;p54">
            <a:extLst>
              <a:ext uri="{FF2B5EF4-FFF2-40B4-BE49-F238E27FC236}">
                <a16:creationId xmlns:a16="http://schemas.microsoft.com/office/drawing/2014/main" id="{98887A4A-6F86-4F16-8F7A-6D3BAE2C5B36}"/>
              </a:ext>
            </a:extLst>
          </p:cNvPr>
          <p:cNvGrpSpPr/>
          <p:nvPr/>
        </p:nvGrpSpPr>
        <p:grpSpPr>
          <a:xfrm>
            <a:off x="2905561" y="2244332"/>
            <a:ext cx="413358" cy="413358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246" name="Google Shape;8746;p54">
              <a:extLst>
                <a:ext uri="{FF2B5EF4-FFF2-40B4-BE49-F238E27FC236}">
                  <a16:creationId xmlns:a16="http://schemas.microsoft.com/office/drawing/2014/main" id="{6459F12B-F178-42C7-A07B-64111A968733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8747;p54">
              <a:extLst>
                <a:ext uri="{FF2B5EF4-FFF2-40B4-BE49-F238E27FC236}">
                  <a16:creationId xmlns:a16="http://schemas.microsoft.com/office/drawing/2014/main" id="{13B1523E-1B30-4963-BD89-A6E761187886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8748;p54">
              <a:extLst>
                <a:ext uri="{FF2B5EF4-FFF2-40B4-BE49-F238E27FC236}">
                  <a16:creationId xmlns:a16="http://schemas.microsoft.com/office/drawing/2014/main" id="{A0F632CB-A55B-43DA-95DA-5CBD545E1139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8749;p54">
              <a:extLst>
                <a:ext uri="{FF2B5EF4-FFF2-40B4-BE49-F238E27FC236}">
                  <a16:creationId xmlns:a16="http://schemas.microsoft.com/office/drawing/2014/main" id="{6EC7BF80-DE3D-40E5-B900-61D6975DC82E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8750;p54">
              <a:extLst>
                <a:ext uri="{FF2B5EF4-FFF2-40B4-BE49-F238E27FC236}">
                  <a16:creationId xmlns:a16="http://schemas.microsoft.com/office/drawing/2014/main" id="{BA04F80E-169E-4B3C-8A10-34C3516B0C88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8751;p54">
              <a:extLst>
                <a:ext uri="{FF2B5EF4-FFF2-40B4-BE49-F238E27FC236}">
                  <a16:creationId xmlns:a16="http://schemas.microsoft.com/office/drawing/2014/main" id="{5AC6FDC7-E70E-4731-AEA8-30EF7B1D84C2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8752;p54">
              <a:extLst>
                <a:ext uri="{FF2B5EF4-FFF2-40B4-BE49-F238E27FC236}">
                  <a16:creationId xmlns:a16="http://schemas.microsoft.com/office/drawing/2014/main" id="{2B04D172-AF15-42FA-B810-17044B6919DF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3" name="Google Shape;8745;p54">
            <a:extLst>
              <a:ext uri="{FF2B5EF4-FFF2-40B4-BE49-F238E27FC236}">
                <a16:creationId xmlns:a16="http://schemas.microsoft.com/office/drawing/2014/main" id="{3F062763-8B22-4054-AC97-9D1AE4E42F28}"/>
              </a:ext>
            </a:extLst>
          </p:cNvPr>
          <p:cNvGrpSpPr/>
          <p:nvPr/>
        </p:nvGrpSpPr>
        <p:grpSpPr>
          <a:xfrm>
            <a:off x="3364255" y="2244405"/>
            <a:ext cx="413358" cy="413358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254" name="Google Shape;8746;p54">
              <a:extLst>
                <a:ext uri="{FF2B5EF4-FFF2-40B4-BE49-F238E27FC236}">
                  <a16:creationId xmlns:a16="http://schemas.microsoft.com/office/drawing/2014/main" id="{6A254AE5-0B44-4D4D-97F1-1511CF4D6285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8747;p54">
              <a:extLst>
                <a:ext uri="{FF2B5EF4-FFF2-40B4-BE49-F238E27FC236}">
                  <a16:creationId xmlns:a16="http://schemas.microsoft.com/office/drawing/2014/main" id="{022A7F85-EA01-4DAC-A337-F1A3E1CE5B1D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8748;p54">
              <a:extLst>
                <a:ext uri="{FF2B5EF4-FFF2-40B4-BE49-F238E27FC236}">
                  <a16:creationId xmlns:a16="http://schemas.microsoft.com/office/drawing/2014/main" id="{2134ECD8-3BEC-4B79-A788-475D430082B2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8749;p54">
              <a:extLst>
                <a:ext uri="{FF2B5EF4-FFF2-40B4-BE49-F238E27FC236}">
                  <a16:creationId xmlns:a16="http://schemas.microsoft.com/office/drawing/2014/main" id="{65FEB903-6E25-4B57-86E9-472154040021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8750;p54">
              <a:extLst>
                <a:ext uri="{FF2B5EF4-FFF2-40B4-BE49-F238E27FC236}">
                  <a16:creationId xmlns:a16="http://schemas.microsoft.com/office/drawing/2014/main" id="{AC362663-1214-436D-B74A-9DB796118932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8751;p54">
              <a:extLst>
                <a:ext uri="{FF2B5EF4-FFF2-40B4-BE49-F238E27FC236}">
                  <a16:creationId xmlns:a16="http://schemas.microsoft.com/office/drawing/2014/main" id="{D89A5E1C-97E3-40C1-902B-09988BEEAD52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8752;p54">
              <a:extLst>
                <a:ext uri="{FF2B5EF4-FFF2-40B4-BE49-F238E27FC236}">
                  <a16:creationId xmlns:a16="http://schemas.microsoft.com/office/drawing/2014/main" id="{8B49AF8B-DFEC-4685-98FA-DEB6EE581DA8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3" name="TextBox 262">
            <a:extLst>
              <a:ext uri="{FF2B5EF4-FFF2-40B4-BE49-F238E27FC236}">
                <a16:creationId xmlns:a16="http://schemas.microsoft.com/office/drawing/2014/main" id="{051BA17A-3A06-40B4-A10E-80562ABEA492}"/>
              </a:ext>
            </a:extLst>
          </p:cNvPr>
          <p:cNvSpPr txBox="1"/>
          <p:nvPr/>
        </p:nvSpPr>
        <p:spPr>
          <a:xfrm>
            <a:off x="538839" y="2870652"/>
            <a:ext cx="1120627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100" dirty="0">
                <a:solidFill>
                  <a:srgbClr val="171536"/>
                </a:solidFill>
                <a:latin typeface="Roboto Light"/>
                <a:ea typeface="Roboto Light"/>
                <a:sym typeface="Roboto Light"/>
              </a:rPr>
              <a:t>Частота слов в новости</a:t>
            </a:r>
          </a:p>
        </p:txBody>
      </p:sp>
      <p:sp>
        <p:nvSpPr>
          <p:cNvPr id="264" name="TextBox 263">
            <a:extLst>
              <a:ext uri="{FF2B5EF4-FFF2-40B4-BE49-F238E27FC236}">
                <a16:creationId xmlns:a16="http://schemas.microsoft.com/office/drawing/2014/main" id="{FFE58583-03BD-4B4D-95D9-139424911E94}"/>
              </a:ext>
            </a:extLst>
          </p:cNvPr>
          <p:cNvSpPr txBox="1"/>
          <p:nvPr/>
        </p:nvSpPr>
        <p:spPr>
          <a:xfrm>
            <a:off x="2436464" y="2870652"/>
            <a:ext cx="134114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100" dirty="0">
                <a:solidFill>
                  <a:srgbClr val="171536"/>
                </a:solidFill>
                <a:latin typeface="Roboto Light"/>
                <a:ea typeface="Roboto Light"/>
                <a:sym typeface="Roboto Light"/>
              </a:rPr>
              <a:t>Частота слов в корпусе</a:t>
            </a:r>
          </a:p>
        </p:txBody>
      </p:sp>
      <p:sp>
        <p:nvSpPr>
          <p:cNvPr id="265" name="TextBox 264">
            <a:extLst>
              <a:ext uri="{FF2B5EF4-FFF2-40B4-BE49-F238E27FC236}">
                <a16:creationId xmlns:a16="http://schemas.microsoft.com/office/drawing/2014/main" id="{234A1D7F-9CB2-46A6-AE18-5DE7BAABF2C9}"/>
              </a:ext>
            </a:extLst>
          </p:cNvPr>
          <p:cNvSpPr txBox="1"/>
          <p:nvPr/>
        </p:nvSpPr>
        <p:spPr>
          <a:xfrm>
            <a:off x="624724" y="1306613"/>
            <a:ext cx="102875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solidFill>
                  <a:srgbClr val="171536"/>
                </a:solidFill>
                <a:latin typeface="Roboto Light"/>
                <a:ea typeface="Roboto Light"/>
                <a:sym typeface="Roboto Light"/>
              </a:rPr>
              <a:t>TF</a:t>
            </a:r>
            <a:endParaRPr lang="ru-RU" sz="1100" dirty="0">
              <a:solidFill>
                <a:srgbClr val="171536"/>
              </a:solidFill>
              <a:latin typeface="Roboto Light"/>
              <a:ea typeface="Roboto Light"/>
              <a:sym typeface="Roboto Light"/>
            </a:endParaRPr>
          </a:p>
        </p:txBody>
      </p:sp>
      <p:sp>
        <p:nvSpPr>
          <p:cNvPr id="266" name="TextBox 265">
            <a:extLst>
              <a:ext uri="{FF2B5EF4-FFF2-40B4-BE49-F238E27FC236}">
                <a16:creationId xmlns:a16="http://schemas.microsoft.com/office/drawing/2014/main" id="{345FDC76-B30A-4679-B60F-954C6DBF408C}"/>
              </a:ext>
            </a:extLst>
          </p:cNvPr>
          <p:cNvSpPr txBox="1"/>
          <p:nvPr/>
        </p:nvSpPr>
        <p:spPr>
          <a:xfrm>
            <a:off x="2436465" y="1280084"/>
            <a:ext cx="1341147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solidFill>
                  <a:srgbClr val="171536"/>
                </a:solidFill>
                <a:latin typeface="Roboto Light"/>
                <a:ea typeface="Roboto Light"/>
                <a:sym typeface="Roboto Light"/>
              </a:rPr>
              <a:t>IDF</a:t>
            </a:r>
            <a:endParaRPr lang="ru-RU" sz="1100" dirty="0">
              <a:solidFill>
                <a:srgbClr val="171536"/>
              </a:solidFill>
              <a:latin typeface="Roboto Light"/>
              <a:ea typeface="Roboto Light"/>
              <a:sym typeface="Roboto Light"/>
            </a:endParaRPr>
          </a:p>
        </p:txBody>
      </p:sp>
      <p:sp>
        <p:nvSpPr>
          <p:cNvPr id="5" name="Знак умножения 4">
            <a:extLst>
              <a:ext uri="{FF2B5EF4-FFF2-40B4-BE49-F238E27FC236}">
                <a16:creationId xmlns:a16="http://schemas.microsoft.com/office/drawing/2014/main" id="{F60AD02F-61B0-4F53-BECA-E4E552547773}"/>
              </a:ext>
            </a:extLst>
          </p:cNvPr>
          <p:cNvSpPr/>
          <p:nvPr/>
        </p:nvSpPr>
        <p:spPr>
          <a:xfrm>
            <a:off x="1750738" y="1880818"/>
            <a:ext cx="609267" cy="609267"/>
          </a:xfrm>
          <a:prstGeom prst="mathMultiply">
            <a:avLst/>
          </a:prstGeom>
          <a:noFill/>
          <a:ln>
            <a:solidFill>
              <a:srgbClr val="EC0E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7" name="TextBox 266">
            <a:extLst>
              <a:ext uri="{FF2B5EF4-FFF2-40B4-BE49-F238E27FC236}">
                <a16:creationId xmlns:a16="http://schemas.microsoft.com/office/drawing/2014/main" id="{AFE3ADD0-2B96-4102-929D-4E0145521D58}"/>
              </a:ext>
            </a:extLst>
          </p:cNvPr>
          <p:cNvSpPr txBox="1"/>
          <p:nvPr/>
        </p:nvSpPr>
        <p:spPr>
          <a:xfrm>
            <a:off x="364067" y="4084902"/>
            <a:ext cx="36576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100" dirty="0">
                <a:solidFill>
                  <a:srgbClr val="171536"/>
                </a:solidFill>
                <a:latin typeface="Roboto Light"/>
                <a:ea typeface="Roboto Light"/>
                <a:sym typeface="Roboto Light"/>
              </a:rPr>
              <a:t>Теги, сферы</a:t>
            </a:r>
          </a:p>
        </p:txBody>
      </p:sp>
    </p:spTree>
    <p:extLst>
      <p:ext uri="{BB962C8B-B14F-4D97-AF65-F5344CB8AC3E}">
        <p14:creationId xmlns:p14="http://schemas.microsoft.com/office/powerpoint/2010/main" val="12359215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42"/>
          <p:cNvSpPr txBox="1">
            <a:spLocks noGrp="1"/>
          </p:cNvSpPr>
          <p:nvPr>
            <p:ph type="title" idx="4294967295"/>
          </p:nvPr>
        </p:nvSpPr>
        <p:spPr>
          <a:xfrm>
            <a:off x="1048350" y="23305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Выводы</a:t>
            </a:r>
            <a:endParaRPr b="1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  <a:sym typeface="Arial"/>
            </a:endParaRPr>
          </a:p>
        </p:txBody>
      </p:sp>
      <p:sp>
        <p:nvSpPr>
          <p:cNvPr id="5" name="object 27">
            <a:extLst>
              <a:ext uri="{FF2B5EF4-FFF2-40B4-BE49-F238E27FC236}">
                <a16:creationId xmlns:a16="http://schemas.microsoft.com/office/drawing/2014/main" id="{4726A60B-80ED-4D1D-AA2E-783D52613E7E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11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D5325A3-72C0-419B-A3EE-2AD5E552F3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6082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26"/>
          <p:cNvSpPr/>
          <p:nvPr/>
        </p:nvSpPr>
        <p:spPr>
          <a:xfrm>
            <a:off x="970408" y="1199922"/>
            <a:ext cx="2326500" cy="381000"/>
          </a:xfrm>
          <a:prstGeom prst="homePlate">
            <a:avLst>
              <a:gd name="adj" fmla="val 50000"/>
            </a:avLst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00" name="Google Shape;400;p26"/>
          <p:cNvSpPr txBox="1">
            <a:spLocks noGrp="1"/>
          </p:cNvSpPr>
          <p:nvPr>
            <p:ph type="ctrTitle"/>
          </p:nvPr>
        </p:nvSpPr>
        <p:spPr>
          <a:xfrm>
            <a:off x="1026488" y="1238422"/>
            <a:ext cx="2076000" cy="3427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bg1"/>
                </a:solidFill>
              </a:rPr>
              <a:t>Применение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49" name="Google Shape;272;p23"/>
          <p:cNvSpPr txBox="1">
            <a:spLocks/>
          </p:cNvSpPr>
          <p:nvPr/>
        </p:nvSpPr>
        <p:spPr>
          <a:xfrm>
            <a:off x="872905" y="1602372"/>
            <a:ext cx="6268874" cy="13372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1100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Предложенная модель рекомендаций наиболее применима для дополнительного блока новостей на странице самой новости.</a:t>
            </a:r>
          </a:p>
          <a:p>
            <a:endParaRPr lang="ru-RU" sz="1100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r>
              <a:rPr lang="ru-RU" sz="1100" dirty="0" err="1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Авторазметку</a:t>
            </a:r>
            <a:r>
              <a:rPr lang="ru-RU" sz="1100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материалов можно использовать для помощи новостной редакции при создании новых материалов.</a:t>
            </a:r>
          </a:p>
          <a:p>
            <a:endParaRPr lang="ru-RU" sz="1100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r>
              <a:rPr lang="ru-RU" sz="1100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Это позволит собрать больше данных и проверить работоспособность моделей.</a:t>
            </a:r>
          </a:p>
        </p:txBody>
      </p:sp>
      <p:sp>
        <p:nvSpPr>
          <p:cNvPr id="60" name="Google Shape;398;p26"/>
          <p:cNvSpPr/>
          <p:nvPr/>
        </p:nvSpPr>
        <p:spPr>
          <a:xfrm>
            <a:off x="974941" y="3167905"/>
            <a:ext cx="2326500" cy="381000"/>
          </a:xfrm>
          <a:prstGeom prst="homePlate">
            <a:avLst>
              <a:gd name="adj" fmla="val 50000"/>
            </a:avLst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61" name="Google Shape;400;p26"/>
          <p:cNvSpPr txBox="1">
            <a:spLocks noGrp="1"/>
          </p:cNvSpPr>
          <p:nvPr>
            <p:ph type="ctrTitle"/>
          </p:nvPr>
        </p:nvSpPr>
        <p:spPr>
          <a:xfrm>
            <a:off x="1031021" y="3206405"/>
            <a:ext cx="2076000" cy="3427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bg1"/>
                </a:solidFill>
              </a:rPr>
              <a:t>Развитие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64" name="Google Shape;272;p23"/>
          <p:cNvSpPr txBox="1">
            <a:spLocks/>
          </p:cNvSpPr>
          <p:nvPr/>
        </p:nvSpPr>
        <p:spPr>
          <a:xfrm>
            <a:off x="877438" y="3570355"/>
            <a:ext cx="6374700" cy="7919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1100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При наличии больших данных можно использовать гибридный тип </a:t>
            </a:r>
            <a:r>
              <a:rPr lang="ru-RU" sz="1100" dirty="0" err="1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коллаборативной</a:t>
            </a:r>
            <a:r>
              <a:rPr lang="ru-RU" sz="1100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фильтрации, который позволит улучшить качество рекомендательной системы и распространить ее применение на разводящие страницы (главная страница и раздел новости).</a:t>
            </a:r>
          </a:p>
        </p:txBody>
      </p:sp>
      <p:sp>
        <p:nvSpPr>
          <p:cNvPr id="21" name="Google Shape;445;p27">
            <a:extLst>
              <a:ext uri="{FF2B5EF4-FFF2-40B4-BE49-F238E27FC236}">
                <a16:creationId xmlns:a16="http://schemas.microsoft.com/office/drawing/2014/main" id="{1F2E4654-1AFE-48C0-8A71-783FA6542C78}"/>
              </a:ext>
            </a:extLst>
          </p:cNvPr>
          <p:cNvSpPr txBox="1">
            <a:spLocks/>
          </p:cNvSpPr>
          <p:nvPr/>
        </p:nvSpPr>
        <p:spPr>
          <a:xfrm>
            <a:off x="1407621" y="161783"/>
            <a:ext cx="7833900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r>
              <a:rPr lang="ru-RU" dirty="0">
                <a:solidFill>
                  <a:srgbClr val="171536"/>
                </a:solidFill>
              </a:rPr>
              <a:t>Применение и развитие</a:t>
            </a:r>
          </a:p>
        </p:txBody>
      </p:sp>
      <p:sp>
        <p:nvSpPr>
          <p:cNvPr id="24" name="object 27">
            <a:extLst>
              <a:ext uri="{FF2B5EF4-FFF2-40B4-BE49-F238E27FC236}">
                <a16:creationId xmlns:a16="http://schemas.microsoft.com/office/drawing/2014/main" id="{0378A130-72F7-471E-A270-B3C55E725A3C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12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2C156581-11CE-334D-A66E-D596627FDD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  <p:sp>
        <p:nvSpPr>
          <p:cNvPr id="31" name="Google Shape;233;p21">
            <a:extLst>
              <a:ext uri="{FF2B5EF4-FFF2-40B4-BE49-F238E27FC236}">
                <a16:creationId xmlns:a16="http://schemas.microsoft.com/office/drawing/2014/main" id="{DF56DEB9-C134-4207-A0AE-8861F2929D9C}"/>
              </a:ext>
            </a:extLst>
          </p:cNvPr>
          <p:cNvSpPr/>
          <p:nvPr/>
        </p:nvSpPr>
        <p:spPr>
          <a:xfrm>
            <a:off x="450489" y="3142504"/>
            <a:ext cx="428915" cy="428530"/>
          </a:xfrm>
          <a:custGeom>
            <a:avLst/>
            <a:gdLst/>
            <a:ahLst/>
            <a:cxnLst/>
            <a:rect l="l" t="t" r="r" b="b"/>
            <a:pathLst>
              <a:path w="31480" h="31446" extrusionOk="0">
                <a:moveTo>
                  <a:pt x="15267" y="12428"/>
                </a:moveTo>
                <a:cubicBezTo>
                  <a:pt x="15789" y="12428"/>
                  <a:pt x="16278" y="12559"/>
                  <a:pt x="16768" y="12722"/>
                </a:cubicBezTo>
                <a:lnTo>
                  <a:pt x="14647" y="14842"/>
                </a:lnTo>
                <a:cubicBezTo>
                  <a:pt x="14060" y="15364"/>
                  <a:pt x="14060" y="16277"/>
                  <a:pt x="14615" y="16832"/>
                </a:cubicBezTo>
                <a:cubicBezTo>
                  <a:pt x="14892" y="17126"/>
                  <a:pt x="15259" y="17272"/>
                  <a:pt x="15626" y="17272"/>
                </a:cubicBezTo>
                <a:cubicBezTo>
                  <a:pt x="15993" y="17272"/>
                  <a:pt x="16360" y="17126"/>
                  <a:pt x="16637" y="16832"/>
                </a:cubicBezTo>
                <a:lnTo>
                  <a:pt x="18757" y="14712"/>
                </a:lnTo>
                <a:cubicBezTo>
                  <a:pt x="18953" y="15168"/>
                  <a:pt x="19051" y="15690"/>
                  <a:pt x="19051" y="16245"/>
                </a:cubicBezTo>
                <a:cubicBezTo>
                  <a:pt x="19051" y="18365"/>
                  <a:pt x="17322" y="20029"/>
                  <a:pt x="15267" y="20029"/>
                </a:cubicBezTo>
                <a:cubicBezTo>
                  <a:pt x="13147" y="20029"/>
                  <a:pt x="11450" y="18300"/>
                  <a:pt x="11450" y="16245"/>
                </a:cubicBezTo>
                <a:cubicBezTo>
                  <a:pt x="11450" y="14157"/>
                  <a:pt x="13179" y="12428"/>
                  <a:pt x="15267" y="12428"/>
                </a:cubicBezTo>
                <a:close/>
                <a:moveTo>
                  <a:pt x="15267" y="4763"/>
                </a:moveTo>
                <a:cubicBezTo>
                  <a:pt x="17909" y="4763"/>
                  <a:pt x="20323" y="5676"/>
                  <a:pt x="22280" y="7177"/>
                </a:cubicBezTo>
                <a:lnTo>
                  <a:pt x="19540" y="9917"/>
                </a:lnTo>
                <a:cubicBezTo>
                  <a:pt x="18301" y="9101"/>
                  <a:pt x="16833" y="8612"/>
                  <a:pt x="15267" y="8612"/>
                </a:cubicBezTo>
                <a:cubicBezTo>
                  <a:pt x="11059" y="8612"/>
                  <a:pt x="7634" y="12037"/>
                  <a:pt x="7634" y="16245"/>
                </a:cubicBezTo>
                <a:cubicBezTo>
                  <a:pt x="7634" y="20420"/>
                  <a:pt x="11059" y="23845"/>
                  <a:pt x="15267" y="23845"/>
                </a:cubicBezTo>
                <a:cubicBezTo>
                  <a:pt x="19442" y="23845"/>
                  <a:pt x="22867" y="20420"/>
                  <a:pt x="22867" y="16245"/>
                </a:cubicBezTo>
                <a:cubicBezTo>
                  <a:pt x="22867" y="14646"/>
                  <a:pt x="22378" y="13179"/>
                  <a:pt x="21563" y="11939"/>
                </a:cubicBezTo>
                <a:lnTo>
                  <a:pt x="24303" y="9232"/>
                </a:lnTo>
                <a:cubicBezTo>
                  <a:pt x="25803" y="11124"/>
                  <a:pt x="26717" y="13570"/>
                  <a:pt x="26717" y="16245"/>
                </a:cubicBezTo>
                <a:cubicBezTo>
                  <a:pt x="26717" y="22508"/>
                  <a:pt x="21563" y="27597"/>
                  <a:pt x="15267" y="27597"/>
                </a:cubicBezTo>
                <a:cubicBezTo>
                  <a:pt x="8939" y="27597"/>
                  <a:pt x="3850" y="22475"/>
                  <a:pt x="3850" y="16180"/>
                </a:cubicBezTo>
                <a:cubicBezTo>
                  <a:pt x="3850" y="9917"/>
                  <a:pt x="8971" y="4763"/>
                  <a:pt x="15267" y="4763"/>
                </a:cubicBezTo>
                <a:close/>
                <a:moveTo>
                  <a:pt x="27434" y="0"/>
                </a:moveTo>
                <a:lnTo>
                  <a:pt x="23846" y="3588"/>
                </a:lnTo>
                <a:cubicBezTo>
                  <a:pt x="21400" y="1925"/>
                  <a:pt x="18464" y="946"/>
                  <a:pt x="15300" y="946"/>
                </a:cubicBezTo>
                <a:cubicBezTo>
                  <a:pt x="6851" y="946"/>
                  <a:pt x="1" y="7764"/>
                  <a:pt x="1" y="16180"/>
                </a:cubicBezTo>
                <a:cubicBezTo>
                  <a:pt x="1" y="24628"/>
                  <a:pt x="6818" y="31446"/>
                  <a:pt x="15267" y="31446"/>
                </a:cubicBezTo>
                <a:cubicBezTo>
                  <a:pt x="23650" y="31446"/>
                  <a:pt x="30500" y="24628"/>
                  <a:pt x="30500" y="16180"/>
                </a:cubicBezTo>
                <a:cubicBezTo>
                  <a:pt x="30500" y="13015"/>
                  <a:pt x="29522" y="10080"/>
                  <a:pt x="27858" y="7633"/>
                </a:cubicBezTo>
                <a:lnTo>
                  <a:pt x="31479" y="4045"/>
                </a:lnTo>
                <a:lnTo>
                  <a:pt x="31479" y="4045"/>
                </a:lnTo>
                <a:lnTo>
                  <a:pt x="26749" y="4730"/>
                </a:lnTo>
                <a:lnTo>
                  <a:pt x="26749" y="4730"/>
                </a:lnTo>
                <a:lnTo>
                  <a:pt x="27434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243;p21">
            <a:extLst>
              <a:ext uri="{FF2B5EF4-FFF2-40B4-BE49-F238E27FC236}">
                <a16:creationId xmlns:a16="http://schemas.microsoft.com/office/drawing/2014/main" id="{08916771-8BA8-45F8-8AFD-9BE4E12B7FAF}"/>
              </a:ext>
            </a:extLst>
          </p:cNvPr>
          <p:cNvSpPr/>
          <p:nvPr/>
        </p:nvSpPr>
        <p:spPr>
          <a:xfrm>
            <a:off x="443967" y="1173434"/>
            <a:ext cx="428938" cy="428938"/>
          </a:xfrm>
          <a:custGeom>
            <a:avLst/>
            <a:gdLst/>
            <a:ahLst/>
            <a:cxnLst/>
            <a:rect l="l" t="t" r="r" b="b"/>
            <a:pathLst>
              <a:path w="40939" h="40939" extrusionOk="0">
                <a:moveTo>
                  <a:pt x="30304" y="11246"/>
                </a:moveTo>
                <a:cubicBezTo>
                  <a:pt x="30541" y="11246"/>
                  <a:pt x="30777" y="11336"/>
                  <a:pt x="30957" y="11515"/>
                </a:cubicBezTo>
                <a:lnTo>
                  <a:pt x="32261" y="12820"/>
                </a:lnTo>
                <a:cubicBezTo>
                  <a:pt x="32686" y="13114"/>
                  <a:pt x="32686" y="13701"/>
                  <a:pt x="32294" y="14060"/>
                </a:cubicBezTo>
                <a:lnTo>
                  <a:pt x="17419" y="29522"/>
                </a:lnTo>
                <a:cubicBezTo>
                  <a:pt x="17224" y="29717"/>
                  <a:pt x="17061" y="29783"/>
                  <a:pt x="16767" y="29783"/>
                </a:cubicBezTo>
                <a:cubicBezTo>
                  <a:pt x="16473" y="29783"/>
                  <a:pt x="16212" y="29717"/>
                  <a:pt x="16115" y="29522"/>
                </a:cubicBezTo>
                <a:lnTo>
                  <a:pt x="8840" y="21693"/>
                </a:lnTo>
                <a:lnTo>
                  <a:pt x="8645" y="21497"/>
                </a:lnTo>
                <a:cubicBezTo>
                  <a:pt x="8449" y="21269"/>
                  <a:pt x="8351" y="21040"/>
                  <a:pt x="8351" y="20812"/>
                </a:cubicBezTo>
                <a:cubicBezTo>
                  <a:pt x="8351" y="20616"/>
                  <a:pt x="8449" y="20388"/>
                  <a:pt x="8645" y="20192"/>
                </a:cubicBezTo>
                <a:lnTo>
                  <a:pt x="9949" y="18888"/>
                </a:lnTo>
                <a:cubicBezTo>
                  <a:pt x="10129" y="18692"/>
                  <a:pt x="10365" y="18594"/>
                  <a:pt x="10602" y="18594"/>
                </a:cubicBezTo>
                <a:cubicBezTo>
                  <a:pt x="10838" y="18594"/>
                  <a:pt x="11075" y="18692"/>
                  <a:pt x="11254" y="18888"/>
                </a:cubicBezTo>
                <a:lnTo>
                  <a:pt x="11352" y="18953"/>
                </a:lnTo>
                <a:lnTo>
                  <a:pt x="16441" y="24466"/>
                </a:lnTo>
                <a:cubicBezTo>
                  <a:pt x="16539" y="24563"/>
                  <a:pt x="16653" y="24612"/>
                  <a:pt x="16767" y="24612"/>
                </a:cubicBezTo>
                <a:cubicBezTo>
                  <a:pt x="16881" y="24612"/>
                  <a:pt x="16995" y="24563"/>
                  <a:pt x="17093" y="24466"/>
                </a:cubicBezTo>
                <a:lnTo>
                  <a:pt x="29554" y="11515"/>
                </a:lnTo>
                <a:lnTo>
                  <a:pt x="29652" y="11515"/>
                </a:lnTo>
                <a:cubicBezTo>
                  <a:pt x="29831" y="11336"/>
                  <a:pt x="30068" y="11246"/>
                  <a:pt x="30304" y="11246"/>
                </a:cubicBezTo>
                <a:close/>
                <a:moveTo>
                  <a:pt x="20486" y="1"/>
                </a:moveTo>
                <a:cubicBezTo>
                  <a:pt x="9134" y="1"/>
                  <a:pt x="0" y="9134"/>
                  <a:pt x="0" y="20453"/>
                </a:cubicBezTo>
                <a:cubicBezTo>
                  <a:pt x="0" y="31805"/>
                  <a:pt x="9134" y="40939"/>
                  <a:pt x="20486" y="40939"/>
                </a:cubicBezTo>
                <a:cubicBezTo>
                  <a:pt x="31805" y="40939"/>
                  <a:pt x="40938" y="31805"/>
                  <a:pt x="40938" y="20453"/>
                </a:cubicBezTo>
                <a:cubicBezTo>
                  <a:pt x="40938" y="9134"/>
                  <a:pt x="31870" y="1"/>
                  <a:pt x="20486" y="1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89133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272;p23"/>
          <p:cNvSpPr txBox="1">
            <a:spLocks/>
          </p:cNvSpPr>
          <p:nvPr/>
        </p:nvSpPr>
        <p:spPr>
          <a:xfrm>
            <a:off x="872905" y="2057400"/>
            <a:ext cx="6268874" cy="13377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1100" dirty="0">
                <a:solidFill>
                  <a:srgbClr val="EC0E43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Репозиторий проекта</a:t>
            </a:r>
            <a:endParaRPr lang="ru-RU" sz="1100" dirty="0">
              <a:solidFill>
                <a:srgbClr val="EC0E43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r>
              <a:rPr lang="ru-RU" sz="1100" dirty="0">
                <a:solidFill>
                  <a:srgbClr val="EC0E43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Демо-стенд</a:t>
            </a:r>
            <a:endParaRPr lang="en-US" sz="1100" dirty="0">
              <a:solidFill>
                <a:srgbClr val="EC0E43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r>
              <a:rPr lang="ru-RU" sz="1100" dirty="0">
                <a:solidFill>
                  <a:srgbClr val="EC0E43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Сопроводительная документация</a:t>
            </a:r>
            <a:endParaRPr lang="ru-RU" sz="1100" dirty="0">
              <a:solidFill>
                <a:srgbClr val="EC0E43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endParaRPr lang="ru-RU" sz="1100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endParaRPr lang="ru-RU" sz="1100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endParaRPr lang="ru-RU" sz="1100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endParaRPr lang="ru-RU" sz="1100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endParaRPr lang="ru-RU" sz="1100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endParaRPr lang="ru-RU" sz="1100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  <p:sp>
        <p:nvSpPr>
          <p:cNvPr id="21" name="Google Shape;445;p27">
            <a:extLst>
              <a:ext uri="{FF2B5EF4-FFF2-40B4-BE49-F238E27FC236}">
                <a16:creationId xmlns:a16="http://schemas.microsoft.com/office/drawing/2014/main" id="{1F2E4654-1AFE-48C0-8A71-783FA6542C78}"/>
              </a:ext>
            </a:extLst>
          </p:cNvPr>
          <p:cNvSpPr txBox="1">
            <a:spLocks/>
          </p:cNvSpPr>
          <p:nvPr/>
        </p:nvSpPr>
        <p:spPr>
          <a:xfrm>
            <a:off x="1407621" y="161783"/>
            <a:ext cx="7833900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r>
              <a:rPr lang="ru-RU" dirty="0">
                <a:solidFill>
                  <a:srgbClr val="171536"/>
                </a:solidFill>
              </a:rPr>
              <a:t>Ссылки</a:t>
            </a:r>
          </a:p>
        </p:txBody>
      </p:sp>
      <p:sp>
        <p:nvSpPr>
          <p:cNvPr id="24" name="object 27">
            <a:extLst>
              <a:ext uri="{FF2B5EF4-FFF2-40B4-BE49-F238E27FC236}">
                <a16:creationId xmlns:a16="http://schemas.microsoft.com/office/drawing/2014/main" id="{0378A130-72F7-471E-A270-B3C55E725A3C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13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2C156581-11CE-334D-A66E-D596627FDDB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0952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ctrTitle"/>
          </p:nvPr>
        </p:nvSpPr>
        <p:spPr>
          <a:xfrm>
            <a:off x="2118778" y="3605297"/>
            <a:ext cx="4906444" cy="7413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rgbClr val="171536"/>
                </a:solidFill>
              </a:rPr>
              <a:t>Mamkins</a:t>
            </a:r>
            <a:r>
              <a:rPr lang="en-US" dirty="0">
                <a:solidFill>
                  <a:srgbClr val="171536"/>
                </a:solidFill>
              </a:rPr>
              <a:t> data dudes</a:t>
            </a:r>
            <a:endParaRPr lang="ru-RU" dirty="0">
              <a:solidFill>
                <a:srgbClr val="171536"/>
              </a:solidFill>
            </a:endParaRPr>
          </a:p>
        </p:txBody>
      </p:sp>
      <p:sp>
        <p:nvSpPr>
          <p:cNvPr id="16" name="object 27">
            <a:extLst>
              <a:ext uri="{FF2B5EF4-FFF2-40B4-BE49-F238E27FC236}">
                <a16:creationId xmlns:a16="http://schemas.microsoft.com/office/drawing/2014/main" id="{4EEB2320-7D0F-4B16-9C2B-7291807888B7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2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6FD7A087-720C-4CBF-811C-843647A47A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0255FF25-43FA-49FB-907C-9F227FE6F627}"/>
              </a:ext>
            </a:extLst>
          </p:cNvPr>
          <p:cNvGrpSpPr/>
          <p:nvPr/>
        </p:nvGrpSpPr>
        <p:grpSpPr>
          <a:xfrm>
            <a:off x="486299" y="1491269"/>
            <a:ext cx="1063112" cy="1665256"/>
            <a:chOff x="486299" y="1491269"/>
            <a:chExt cx="1063112" cy="1665256"/>
          </a:xfrm>
        </p:grpSpPr>
        <p:sp>
          <p:nvSpPr>
            <p:cNvPr id="11" name="Прямоугольник 10">
              <a:extLst>
                <a:ext uri="{FF2B5EF4-FFF2-40B4-BE49-F238E27FC236}">
                  <a16:creationId xmlns:a16="http://schemas.microsoft.com/office/drawing/2014/main" id="{EACBAF5A-BA2D-794A-A7F7-D49B2F147E9C}"/>
                </a:ext>
              </a:extLst>
            </p:cNvPr>
            <p:cNvSpPr/>
            <p:nvPr/>
          </p:nvSpPr>
          <p:spPr>
            <a:xfrm>
              <a:off x="531113" y="2571750"/>
              <a:ext cx="982962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ru-RU" sz="800" dirty="0" err="1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Стегура</a:t>
              </a:r>
              <a:r>
                <a:rPr lang="ru-RU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Никита</a:t>
              </a:r>
            </a:p>
            <a:p>
              <a:pPr lvl="0" algn="ctr"/>
              <a:r>
                <a:rPr lang="ru-RU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+7 909 920 99-94</a:t>
              </a:r>
            </a:p>
            <a:p>
              <a:pPr lvl="0" algn="ctr"/>
              <a:r>
                <a:rPr lang="en-US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@nstegura</a:t>
              </a:r>
              <a:endPara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pPr lvl="0" algn="ctr"/>
              <a:r>
                <a:rPr lang="en-US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Developer</a:t>
              </a:r>
              <a:endPara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20" name="Прямоугольник 19">
              <a:extLst>
                <a:ext uri="{FF2B5EF4-FFF2-40B4-BE49-F238E27FC236}">
                  <a16:creationId xmlns:a16="http://schemas.microsoft.com/office/drawing/2014/main" id="{CA7602DB-C56D-3247-B587-CD3B96473F8D}"/>
                </a:ext>
              </a:extLst>
            </p:cNvPr>
            <p:cNvSpPr/>
            <p:nvPr/>
          </p:nvSpPr>
          <p:spPr>
            <a:xfrm>
              <a:off x="486299" y="1836933"/>
              <a:ext cx="106311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ru-RU" sz="2400" b="1" dirty="0">
                  <a:solidFill>
                    <a:srgbClr val="EC0E43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ФОТО</a:t>
              </a:r>
            </a:p>
          </p:txBody>
        </p:sp>
        <p:pic>
          <p:nvPicPr>
            <p:cNvPr id="3" name="Рисунок 2">
              <a:extLst>
                <a:ext uri="{FF2B5EF4-FFF2-40B4-BE49-F238E27FC236}">
                  <a16:creationId xmlns:a16="http://schemas.microsoft.com/office/drawing/2014/main" id="{F5055569-FAF7-4B83-82BD-E26F0A96B9A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3936" y="1491269"/>
              <a:ext cx="933820" cy="933820"/>
            </a:xfrm>
            <a:prstGeom prst="rect">
              <a:avLst/>
            </a:prstGeom>
          </p:spPr>
        </p:pic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E007CC2E-A1BB-47C7-9F8F-7F2C42B36479}"/>
              </a:ext>
            </a:extLst>
          </p:cNvPr>
          <p:cNvGrpSpPr/>
          <p:nvPr/>
        </p:nvGrpSpPr>
        <p:grpSpPr>
          <a:xfrm>
            <a:off x="2613434" y="1475579"/>
            <a:ext cx="1332416" cy="1680946"/>
            <a:chOff x="2085015" y="1475579"/>
            <a:chExt cx="1332416" cy="1680946"/>
          </a:xfrm>
        </p:grpSpPr>
        <p:sp>
          <p:nvSpPr>
            <p:cNvPr id="13" name="Прямоугольник 12">
              <a:extLst>
                <a:ext uri="{FF2B5EF4-FFF2-40B4-BE49-F238E27FC236}">
                  <a16:creationId xmlns:a16="http://schemas.microsoft.com/office/drawing/2014/main" id="{05A65AC6-E93D-5945-BE70-CB19DCCBEFBC}"/>
                </a:ext>
              </a:extLst>
            </p:cNvPr>
            <p:cNvSpPr/>
            <p:nvPr/>
          </p:nvSpPr>
          <p:spPr>
            <a:xfrm>
              <a:off x="2085015" y="2571750"/>
              <a:ext cx="1332416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ru-RU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Андрианова Маргарита</a:t>
              </a:r>
            </a:p>
            <a:p>
              <a:pPr lvl="0" algn="ctr"/>
              <a:r>
                <a:rPr lang="ru-RU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+7 916 661 94-65</a:t>
              </a:r>
              <a:endParaRPr lang="en-US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pPr lvl="0" algn="ctr"/>
              <a:r>
                <a:rPr lang="en-US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@MargaritaAndrianova</a:t>
              </a:r>
              <a:endPara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pPr algn="ctr"/>
              <a:r>
                <a:rPr lang="en-US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Team Lead</a:t>
              </a:r>
              <a:endPara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21" name="Прямоугольник 20">
              <a:extLst>
                <a:ext uri="{FF2B5EF4-FFF2-40B4-BE49-F238E27FC236}">
                  <a16:creationId xmlns:a16="http://schemas.microsoft.com/office/drawing/2014/main" id="{A91F7B70-A7F9-6F42-8B6D-C9F9963892F4}"/>
                </a:ext>
              </a:extLst>
            </p:cNvPr>
            <p:cNvSpPr/>
            <p:nvPr/>
          </p:nvSpPr>
          <p:spPr>
            <a:xfrm>
              <a:off x="2219666" y="1809535"/>
              <a:ext cx="106311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ru-RU" sz="2400" b="1" dirty="0">
                  <a:solidFill>
                    <a:srgbClr val="EC0E43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ФОТО</a:t>
              </a:r>
            </a:p>
          </p:txBody>
        </p:sp>
        <p:pic>
          <p:nvPicPr>
            <p:cNvPr id="5" name="Рисунок 4">
              <a:extLst>
                <a:ext uri="{FF2B5EF4-FFF2-40B4-BE49-F238E27FC236}">
                  <a16:creationId xmlns:a16="http://schemas.microsoft.com/office/drawing/2014/main" id="{5236D86F-FC46-4CD0-96F3-EEAE190EFC0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262653" y="1475579"/>
              <a:ext cx="965200" cy="965200"/>
            </a:xfrm>
            <a:prstGeom prst="rect">
              <a:avLst/>
            </a:prstGeom>
          </p:spPr>
        </p:pic>
      </p:grpSp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190198DF-A5E5-458E-947F-A344A4F9CA74}"/>
              </a:ext>
            </a:extLst>
          </p:cNvPr>
          <p:cNvGrpSpPr/>
          <p:nvPr/>
        </p:nvGrpSpPr>
        <p:grpSpPr>
          <a:xfrm>
            <a:off x="5009873" y="1475579"/>
            <a:ext cx="1184940" cy="1680946"/>
            <a:chOff x="3892122" y="1475579"/>
            <a:chExt cx="1184940" cy="1680946"/>
          </a:xfrm>
        </p:grpSpPr>
        <p:sp>
          <p:nvSpPr>
            <p:cNvPr id="15" name="Прямоугольник 14">
              <a:extLst>
                <a:ext uri="{FF2B5EF4-FFF2-40B4-BE49-F238E27FC236}">
                  <a16:creationId xmlns:a16="http://schemas.microsoft.com/office/drawing/2014/main" id="{76878D65-D91F-CB4E-B427-B039ABE4C97E}"/>
                </a:ext>
              </a:extLst>
            </p:cNvPr>
            <p:cNvSpPr/>
            <p:nvPr/>
          </p:nvSpPr>
          <p:spPr>
            <a:xfrm>
              <a:off x="3892122" y="2571750"/>
              <a:ext cx="1184940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ru-RU" sz="800" dirty="0" err="1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Джалагония</a:t>
              </a:r>
              <a:r>
                <a:rPr lang="ru-RU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</a:t>
              </a:r>
              <a:r>
                <a:rPr lang="ru-RU" sz="800" dirty="0" err="1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Индико</a:t>
              </a:r>
              <a:endPara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pPr lvl="0" algn="ctr"/>
              <a:r>
                <a:rPr lang="ru-RU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+7</a:t>
              </a:r>
              <a:r>
                <a:rPr lang="en-US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</a:t>
              </a:r>
              <a:r>
                <a:rPr lang="ru-RU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999</a:t>
              </a:r>
              <a:r>
                <a:rPr lang="en-US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</a:t>
              </a:r>
              <a:r>
                <a:rPr lang="ru-RU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989</a:t>
              </a:r>
              <a:r>
                <a:rPr lang="en-US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</a:t>
              </a:r>
              <a:r>
                <a:rPr lang="ru-RU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26</a:t>
              </a:r>
              <a:r>
                <a:rPr lang="en-US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-</a:t>
              </a:r>
              <a:r>
                <a:rPr lang="ru-RU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85</a:t>
              </a:r>
              <a:endParaRPr lang="en-US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pPr lvl="0" algn="ctr"/>
              <a:r>
                <a:rPr lang="en-US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@NikaParen</a:t>
              </a:r>
              <a:endPara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pPr lvl="0" algn="ctr"/>
              <a:r>
                <a:rPr lang="en-US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Data Scientist</a:t>
              </a:r>
              <a:endPara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22" name="Прямоугольник 21">
              <a:extLst>
                <a:ext uri="{FF2B5EF4-FFF2-40B4-BE49-F238E27FC236}">
                  <a16:creationId xmlns:a16="http://schemas.microsoft.com/office/drawing/2014/main" id="{1E5EC880-F42B-0841-B3D1-ADB92E8CFD64}"/>
                </a:ext>
              </a:extLst>
            </p:cNvPr>
            <p:cNvSpPr/>
            <p:nvPr/>
          </p:nvSpPr>
          <p:spPr>
            <a:xfrm>
              <a:off x="3950665" y="1809535"/>
              <a:ext cx="106311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ru-RU" sz="2400" b="1" dirty="0">
                  <a:solidFill>
                    <a:srgbClr val="EC0E43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ФОТО</a:t>
              </a:r>
            </a:p>
          </p:txBody>
        </p:sp>
        <p:pic>
          <p:nvPicPr>
            <p:cNvPr id="7" name="Рисунок 6">
              <a:extLst>
                <a:ext uri="{FF2B5EF4-FFF2-40B4-BE49-F238E27FC236}">
                  <a16:creationId xmlns:a16="http://schemas.microsoft.com/office/drawing/2014/main" id="{6C695A8A-4540-4311-B587-652C456BCA8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012750" y="1475579"/>
              <a:ext cx="965200" cy="965200"/>
            </a:xfrm>
            <a:prstGeom prst="rect">
              <a:avLst/>
            </a:prstGeom>
          </p:spPr>
        </p:pic>
      </p:grp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0B1607DB-8686-4A04-A5CC-C0E58CB328A4}"/>
              </a:ext>
            </a:extLst>
          </p:cNvPr>
          <p:cNvGrpSpPr/>
          <p:nvPr/>
        </p:nvGrpSpPr>
        <p:grpSpPr>
          <a:xfrm>
            <a:off x="7258836" y="1475579"/>
            <a:ext cx="1063112" cy="1682675"/>
            <a:chOff x="7258836" y="1475579"/>
            <a:chExt cx="1063112" cy="1682675"/>
          </a:xfrm>
        </p:grpSpPr>
        <p:sp>
          <p:nvSpPr>
            <p:cNvPr id="17" name="Прямоугольник 16">
              <a:extLst>
                <a:ext uri="{FF2B5EF4-FFF2-40B4-BE49-F238E27FC236}">
                  <a16:creationId xmlns:a16="http://schemas.microsoft.com/office/drawing/2014/main" id="{D07D3E9D-EE11-234A-AD33-E7A63052BB0B}"/>
                </a:ext>
              </a:extLst>
            </p:cNvPr>
            <p:cNvSpPr/>
            <p:nvPr/>
          </p:nvSpPr>
          <p:spPr>
            <a:xfrm>
              <a:off x="7301281" y="2573479"/>
              <a:ext cx="982961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ru-RU" sz="800" dirty="0" err="1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Волчугин</a:t>
              </a:r>
              <a:r>
                <a:rPr lang="ru-RU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Денис</a:t>
              </a:r>
            </a:p>
            <a:p>
              <a:pPr lvl="0" algn="ctr"/>
              <a:r>
                <a:rPr lang="ru-RU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+7 985 965 11-87</a:t>
              </a:r>
            </a:p>
            <a:p>
              <a:pPr lvl="0" algn="ctr"/>
              <a:r>
                <a:rPr lang="en-US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@volchugin</a:t>
              </a:r>
              <a:endPara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pPr lvl="0" algn="ctr"/>
              <a:r>
                <a:rPr lang="en-US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Developer</a:t>
              </a:r>
              <a:endPara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23" name="Прямоугольник 22">
              <a:extLst>
                <a:ext uri="{FF2B5EF4-FFF2-40B4-BE49-F238E27FC236}">
                  <a16:creationId xmlns:a16="http://schemas.microsoft.com/office/drawing/2014/main" id="{BE8407FB-44DF-7E4D-9934-87F70C8FAB7A}"/>
                </a:ext>
              </a:extLst>
            </p:cNvPr>
            <p:cNvSpPr/>
            <p:nvPr/>
          </p:nvSpPr>
          <p:spPr>
            <a:xfrm>
              <a:off x="7258836" y="1809535"/>
              <a:ext cx="106311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ru-RU" sz="2400" b="1" dirty="0">
                  <a:solidFill>
                    <a:srgbClr val="EC0E43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ФОТО</a:t>
              </a:r>
            </a:p>
          </p:txBody>
        </p:sp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0121FDDF-F36B-4B12-9AFA-FF13772F1A8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337649" y="1475579"/>
              <a:ext cx="965200" cy="9652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81240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42"/>
          <p:cNvSpPr txBox="1">
            <a:spLocks noGrp="1"/>
          </p:cNvSpPr>
          <p:nvPr>
            <p:ph type="title" idx="4294967295"/>
          </p:nvPr>
        </p:nvSpPr>
        <p:spPr>
          <a:xfrm>
            <a:off x="1048350" y="23305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Рекомендательная система</a:t>
            </a:r>
            <a:endParaRPr b="1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  <a:sym typeface="Arial"/>
            </a:endParaRPr>
          </a:p>
        </p:txBody>
      </p:sp>
      <p:sp>
        <p:nvSpPr>
          <p:cNvPr id="5" name="object 27">
            <a:extLst>
              <a:ext uri="{FF2B5EF4-FFF2-40B4-BE49-F238E27FC236}">
                <a16:creationId xmlns:a16="http://schemas.microsoft.com/office/drawing/2014/main" id="{4726A60B-80ED-4D1D-AA2E-783D52613E7E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3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D5325A3-72C0-419B-A3EE-2AD5E552F3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6771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26"/>
          <p:cNvSpPr/>
          <p:nvPr/>
        </p:nvSpPr>
        <p:spPr>
          <a:xfrm>
            <a:off x="970408" y="1199922"/>
            <a:ext cx="2326500" cy="381000"/>
          </a:xfrm>
          <a:prstGeom prst="homePlate">
            <a:avLst>
              <a:gd name="adj" fmla="val 50000"/>
            </a:avLst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00" name="Google Shape;400;p26"/>
          <p:cNvSpPr txBox="1">
            <a:spLocks noGrp="1"/>
          </p:cNvSpPr>
          <p:nvPr>
            <p:ph type="ctrTitle"/>
          </p:nvPr>
        </p:nvSpPr>
        <p:spPr>
          <a:xfrm>
            <a:off x="1026488" y="1238422"/>
            <a:ext cx="2076000" cy="3427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bg1"/>
                </a:solidFill>
              </a:rPr>
              <a:t>Актуальность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404" name="Google Shape;404;p26"/>
          <p:cNvSpPr/>
          <p:nvPr/>
        </p:nvSpPr>
        <p:spPr>
          <a:xfrm>
            <a:off x="454108" y="1178472"/>
            <a:ext cx="423900" cy="423900"/>
          </a:xfrm>
          <a:prstGeom prst="ellipse">
            <a:avLst/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9" name="Google Shape;272;p23"/>
          <p:cNvSpPr txBox="1">
            <a:spLocks/>
          </p:cNvSpPr>
          <p:nvPr/>
        </p:nvSpPr>
        <p:spPr>
          <a:xfrm>
            <a:off x="872905" y="1602372"/>
            <a:ext cx="6268874" cy="9244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1100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Специфика новостей в том, что новизна является главным фактором в выборе контента. Поэтому в рекомендациях в первую очередь мы старались учесть актуальность новостей.</a:t>
            </a:r>
          </a:p>
          <a:p>
            <a:endParaRPr lang="ru-RU" sz="1100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r>
              <a:rPr lang="ru-RU" sz="1100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Для сравнения свежести новостей мы опирались на количество дней с даты публикации материала.</a:t>
            </a:r>
          </a:p>
        </p:txBody>
      </p:sp>
      <p:sp>
        <p:nvSpPr>
          <p:cNvPr id="60" name="Google Shape;398;p26"/>
          <p:cNvSpPr/>
          <p:nvPr/>
        </p:nvSpPr>
        <p:spPr>
          <a:xfrm>
            <a:off x="974941" y="2710698"/>
            <a:ext cx="2326500" cy="381000"/>
          </a:xfrm>
          <a:prstGeom prst="homePlate">
            <a:avLst>
              <a:gd name="adj" fmla="val 50000"/>
            </a:avLst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61" name="Google Shape;400;p26"/>
          <p:cNvSpPr txBox="1">
            <a:spLocks noGrp="1"/>
          </p:cNvSpPr>
          <p:nvPr>
            <p:ph type="ctrTitle"/>
          </p:nvPr>
        </p:nvSpPr>
        <p:spPr>
          <a:xfrm>
            <a:off x="1031021" y="2749198"/>
            <a:ext cx="2076000" cy="3427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bg1"/>
                </a:solidFill>
              </a:rPr>
              <a:t>Популярность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62" name="Google Shape;404;p26"/>
          <p:cNvSpPr/>
          <p:nvPr/>
        </p:nvSpPr>
        <p:spPr>
          <a:xfrm>
            <a:off x="458641" y="2689248"/>
            <a:ext cx="423900" cy="423900"/>
          </a:xfrm>
          <a:prstGeom prst="ellipse">
            <a:avLst/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48FFD5"/>
              </a:solidFill>
            </a:endParaRPr>
          </a:p>
        </p:txBody>
      </p:sp>
      <p:sp>
        <p:nvSpPr>
          <p:cNvPr id="64" name="Google Shape;272;p23"/>
          <p:cNvSpPr txBox="1">
            <a:spLocks/>
          </p:cNvSpPr>
          <p:nvPr/>
        </p:nvSpPr>
        <p:spPr>
          <a:xfrm>
            <a:off x="877438" y="3113148"/>
            <a:ext cx="6374700" cy="5005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1100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Чем выше популярность новости, тем она более востребована. Это наиболее явный фактор для рекомендаций.</a:t>
            </a:r>
          </a:p>
        </p:txBody>
      </p:sp>
      <p:sp>
        <p:nvSpPr>
          <p:cNvPr id="21" name="Google Shape;445;p27">
            <a:extLst>
              <a:ext uri="{FF2B5EF4-FFF2-40B4-BE49-F238E27FC236}">
                <a16:creationId xmlns:a16="http://schemas.microsoft.com/office/drawing/2014/main" id="{1F2E4654-1AFE-48C0-8A71-783FA6542C78}"/>
              </a:ext>
            </a:extLst>
          </p:cNvPr>
          <p:cNvSpPr txBox="1">
            <a:spLocks/>
          </p:cNvSpPr>
          <p:nvPr/>
        </p:nvSpPr>
        <p:spPr>
          <a:xfrm>
            <a:off x="1407621" y="161783"/>
            <a:ext cx="7833900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r>
              <a:rPr lang="ru-RU" dirty="0">
                <a:solidFill>
                  <a:srgbClr val="171536"/>
                </a:solidFill>
              </a:rPr>
              <a:t>Основные параметры</a:t>
            </a:r>
          </a:p>
        </p:txBody>
      </p:sp>
      <p:sp>
        <p:nvSpPr>
          <p:cNvPr id="24" name="object 27">
            <a:extLst>
              <a:ext uri="{FF2B5EF4-FFF2-40B4-BE49-F238E27FC236}">
                <a16:creationId xmlns:a16="http://schemas.microsoft.com/office/drawing/2014/main" id="{0378A130-72F7-471E-A270-B3C55E725A3C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4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2C156581-11CE-334D-A66E-D596627FDD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  <p:grpSp>
        <p:nvGrpSpPr>
          <p:cNvPr id="20" name="Google Shape;9195;p55">
            <a:extLst>
              <a:ext uri="{FF2B5EF4-FFF2-40B4-BE49-F238E27FC236}">
                <a16:creationId xmlns:a16="http://schemas.microsoft.com/office/drawing/2014/main" id="{EABE7CDE-B218-4424-9449-9F4ACF137686}"/>
              </a:ext>
            </a:extLst>
          </p:cNvPr>
          <p:cNvGrpSpPr/>
          <p:nvPr/>
        </p:nvGrpSpPr>
        <p:grpSpPr>
          <a:xfrm>
            <a:off x="570229" y="2801358"/>
            <a:ext cx="200725" cy="199680"/>
            <a:chOff x="685475" y="2318350"/>
            <a:chExt cx="297750" cy="296200"/>
          </a:xfrm>
          <a:solidFill>
            <a:schemeClr val="bg1"/>
          </a:solidFill>
        </p:grpSpPr>
        <p:sp>
          <p:nvSpPr>
            <p:cNvPr id="22" name="Google Shape;9196;p55">
              <a:extLst>
                <a:ext uri="{FF2B5EF4-FFF2-40B4-BE49-F238E27FC236}">
                  <a16:creationId xmlns:a16="http://schemas.microsoft.com/office/drawing/2014/main" id="{7B5E7678-A5AD-49A6-BAE2-E95DE703862E}"/>
                </a:ext>
              </a:extLst>
            </p:cNvPr>
            <p:cNvSpPr/>
            <p:nvPr/>
          </p:nvSpPr>
          <p:spPr>
            <a:xfrm>
              <a:off x="685475" y="2371925"/>
              <a:ext cx="142600" cy="241975"/>
            </a:xfrm>
            <a:custGeom>
              <a:avLst/>
              <a:gdLst/>
              <a:ahLst/>
              <a:cxnLst/>
              <a:rect l="l" t="t" r="r" b="b"/>
              <a:pathLst>
                <a:path w="5704" h="9679" extrusionOk="0">
                  <a:moveTo>
                    <a:pt x="2080" y="662"/>
                  </a:moveTo>
                  <a:cubicBezTo>
                    <a:pt x="2458" y="662"/>
                    <a:pt x="2773" y="977"/>
                    <a:pt x="2773" y="1387"/>
                  </a:cubicBezTo>
                  <a:cubicBezTo>
                    <a:pt x="2773" y="1765"/>
                    <a:pt x="2458" y="2080"/>
                    <a:pt x="2080" y="2080"/>
                  </a:cubicBezTo>
                  <a:cubicBezTo>
                    <a:pt x="1671" y="2080"/>
                    <a:pt x="1356" y="1765"/>
                    <a:pt x="1356" y="1387"/>
                  </a:cubicBezTo>
                  <a:cubicBezTo>
                    <a:pt x="1356" y="977"/>
                    <a:pt x="1734" y="662"/>
                    <a:pt x="2080" y="662"/>
                  </a:cubicBezTo>
                  <a:close/>
                  <a:moveTo>
                    <a:pt x="2962" y="6900"/>
                  </a:moveTo>
                  <a:lnTo>
                    <a:pt x="3120" y="7593"/>
                  </a:lnTo>
                  <a:lnTo>
                    <a:pt x="1135" y="7593"/>
                  </a:lnTo>
                  <a:lnTo>
                    <a:pt x="1293" y="6900"/>
                  </a:lnTo>
                  <a:close/>
                  <a:moveTo>
                    <a:pt x="1742" y="2767"/>
                  </a:moveTo>
                  <a:cubicBezTo>
                    <a:pt x="1866" y="2767"/>
                    <a:pt x="1991" y="2831"/>
                    <a:pt x="2049" y="2962"/>
                  </a:cubicBezTo>
                  <a:lnTo>
                    <a:pt x="2553" y="3938"/>
                  </a:lnTo>
                  <a:cubicBezTo>
                    <a:pt x="2584" y="4064"/>
                    <a:pt x="2742" y="4127"/>
                    <a:pt x="2868" y="4127"/>
                  </a:cubicBezTo>
                  <a:lnTo>
                    <a:pt x="3813" y="4127"/>
                  </a:lnTo>
                  <a:cubicBezTo>
                    <a:pt x="4002" y="4127"/>
                    <a:pt x="4159" y="4285"/>
                    <a:pt x="4159" y="4474"/>
                  </a:cubicBezTo>
                  <a:cubicBezTo>
                    <a:pt x="4159" y="4695"/>
                    <a:pt x="4002" y="4852"/>
                    <a:pt x="3813" y="4852"/>
                  </a:cubicBezTo>
                  <a:lnTo>
                    <a:pt x="2427" y="4852"/>
                  </a:lnTo>
                  <a:cubicBezTo>
                    <a:pt x="2301" y="4852"/>
                    <a:pt x="2175" y="4758"/>
                    <a:pt x="2112" y="4631"/>
                  </a:cubicBezTo>
                  <a:cubicBezTo>
                    <a:pt x="2042" y="4515"/>
                    <a:pt x="1919" y="4450"/>
                    <a:pt x="1784" y="4450"/>
                  </a:cubicBezTo>
                  <a:cubicBezTo>
                    <a:pt x="1737" y="4450"/>
                    <a:pt x="1688" y="4458"/>
                    <a:pt x="1639" y="4474"/>
                  </a:cubicBezTo>
                  <a:cubicBezTo>
                    <a:pt x="1482" y="4568"/>
                    <a:pt x="1387" y="4758"/>
                    <a:pt x="1482" y="4947"/>
                  </a:cubicBezTo>
                  <a:cubicBezTo>
                    <a:pt x="1671" y="5325"/>
                    <a:pt x="2017" y="5545"/>
                    <a:pt x="2427" y="5545"/>
                  </a:cubicBezTo>
                  <a:lnTo>
                    <a:pt x="3813" y="5545"/>
                  </a:lnTo>
                  <a:cubicBezTo>
                    <a:pt x="3970" y="5545"/>
                    <a:pt x="4128" y="5671"/>
                    <a:pt x="4159" y="5829"/>
                  </a:cubicBezTo>
                  <a:lnTo>
                    <a:pt x="4853" y="8570"/>
                  </a:lnTo>
                  <a:cubicBezTo>
                    <a:pt x="4916" y="8790"/>
                    <a:pt x="4790" y="8979"/>
                    <a:pt x="4632" y="9011"/>
                  </a:cubicBezTo>
                  <a:cubicBezTo>
                    <a:pt x="4608" y="9015"/>
                    <a:pt x="4584" y="9017"/>
                    <a:pt x="4560" y="9017"/>
                  </a:cubicBezTo>
                  <a:cubicBezTo>
                    <a:pt x="4403" y="9017"/>
                    <a:pt x="4273" y="8927"/>
                    <a:pt x="4191" y="8790"/>
                  </a:cubicBezTo>
                  <a:lnTo>
                    <a:pt x="3655" y="6522"/>
                  </a:lnTo>
                  <a:cubicBezTo>
                    <a:pt x="3592" y="6364"/>
                    <a:pt x="3498" y="6270"/>
                    <a:pt x="3277" y="6270"/>
                  </a:cubicBezTo>
                  <a:lnTo>
                    <a:pt x="1040" y="6270"/>
                  </a:lnTo>
                  <a:cubicBezTo>
                    <a:pt x="914" y="6270"/>
                    <a:pt x="851" y="6207"/>
                    <a:pt x="757" y="6144"/>
                  </a:cubicBezTo>
                  <a:cubicBezTo>
                    <a:pt x="694" y="5986"/>
                    <a:pt x="694" y="5892"/>
                    <a:pt x="694" y="5797"/>
                  </a:cubicBezTo>
                  <a:lnTo>
                    <a:pt x="1419" y="3025"/>
                  </a:lnTo>
                  <a:cubicBezTo>
                    <a:pt x="1453" y="2855"/>
                    <a:pt x="1597" y="2767"/>
                    <a:pt x="1742" y="2767"/>
                  </a:cubicBezTo>
                  <a:close/>
                  <a:moveTo>
                    <a:pt x="2143" y="0"/>
                  </a:moveTo>
                  <a:cubicBezTo>
                    <a:pt x="1419" y="0"/>
                    <a:pt x="788" y="630"/>
                    <a:pt x="788" y="1387"/>
                  </a:cubicBezTo>
                  <a:cubicBezTo>
                    <a:pt x="788" y="1733"/>
                    <a:pt x="946" y="2080"/>
                    <a:pt x="1135" y="2332"/>
                  </a:cubicBezTo>
                  <a:cubicBezTo>
                    <a:pt x="977" y="2426"/>
                    <a:pt x="851" y="2647"/>
                    <a:pt x="788" y="2867"/>
                  </a:cubicBezTo>
                  <a:lnTo>
                    <a:pt x="64" y="5640"/>
                  </a:lnTo>
                  <a:cubicBezTo>
                    <a:pt x="1" y="5955"/>
                    <a:pt x="64" y="6270"/>
                    <a:pt x="253" y="6522"/>
                  </a:cubicBezTo>
                  <a:cubicBezTo>
                    <a:pt x="347" y="6648"/>
                    <a:pt x="473" y="6774"/>
                    <a:pt x="631" y="6805"/>
                  </a:cubicBezTo>
                  <a:lnTo>
                    <a:pt x="32" y="9263"/>
                  </a:lnTo>
                  <a:cubicBezTo>
                    <a:pt x="1" y="9452"/>
                    <a:pt x="95" y="9609"/>
                    <a:pt x="253" y="9672"/>
                  </a:cubicBezTo>
                  <a:cubicBezTo>
                    <a:pt x="281" y="9676"/>
                    <a:pt x="309" y="9678"/>
                    <a:pt x="335" y="9678"/>
                  </a:cubicBezTo>
                  <a:cubicBezTo>
                    <a:pt x="513" y="9678"/>
                    <a:pt x="639" y="9589"/>
                    <a:pt x="694" y="9452"/>
                  </a:cubicBezTo>
                  <a:lnTo>
                    <a:pt x="977" y="8318"/>
                  </a:lnTo>
                  <a:lnTo>
                    <a:pt x="3372" y="8318"/>
                  </a:lnTo>
                  <a:lnTo>
                    <a:pt x="3529" y="8885"/>
                  </a:lnTo>
                  <a:cubicBezTo>
                    <a:pt x="3661" y="9359"/>
                    <a:pt x="4079" y="9679"/>
                    <a:pt x="4526" y="9679"/>
                  </a:cubicBezTo>
                  <a:cubicBezTo>
                    <a:pt x="4613" y="9679"/>
                    <a:pt x="4702" y="9667"/>
                    <a:pt x="4790" y="9641"/>
                  </a:cubicBezTo>
                  <a:cubicBezTo>
                    <a:pt x="5357" y="9483"/>
                    <a:pt x="5703" y="8916"/>
                    <a:pt x="5546" y="8381"/>
                  </a:cubicBezTo>
                  <a:lnTo>
                    <a:pt x="4821" y="5640"/>
                  </a:lnTo>
                  <a:cubicBezTo>
                    <a:pt x="4790" y="5482"/>
                    <a:pt x="4727" y="5325"/>
                    <a:pt x="4601" y="5199"/>
                  </a:cubicBezTo>
                  <a:cubicBezTo>
                    <a:pt x="4758" y="5010"/>
                    <a:pt x="4884" y="4758"/>
                    <a:pt x="4884" y="4474"/>
                  </a:cubicBezTo>
                  <a:cubicBezTo>
                    <a:pt x="4884" y="3907"/>
                    <a:pt x="4412" y="3466"/>
                    <a:pt x="3844" y="3466"/>
                  </a:cubicBezTo>
                  <a:lnTo>
                    <a:pt x="3088" y="3466"/>
                  </a:lnTo>
                  <a:lnTo>
                    <a:pt x="2710" y="2647"/>
                  </a:lnTo>
                  <a:cubicBezTo>
                    <a:pt x="3183" y="2395"/>
                    <a:pt x="3529" y="1922"/>
                    <a:pt x="3529" y="1387"/>
                  </a:cubicBezTo>
                  <a:cubicBezTo>
                    <a:pt x="3529" y="630"/>
                    <a:pt x="2899" y="0"/>
                    <a:pt x="21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25" name="Google Shape;9197;p55">
              <a:extLst>
                <a:ext uri="{FF2B5EF4-FFF2-40B4-BE49-F238E27FC236}">
                  <a16:creationId xmlns:a16="http://schemas.microsoft.com/office/drawing/2014/main" id="{31CD5484-E867-4E98-B1A3-E4F70A1D11EA}"/>
                </a:ext>
              </a:extLst>
            </p:cNvPr>
            <p:cNvSpPr/>
            <p:nvPr/>
          </p:nvSpPr>
          <p:spPr>
            <a:xfrm>
              <a:off x="839850" y="2371925"/>
              <a:ext cx="143375" cy="242625"/>
            </a:xfrm>
            <a:custGeom>
              <a:avLst/>
              <a:gdLst/>
              <a:ahLst/>
              <a:cxnLst/>
              <a:rect l="l" t="t" r="r" b="b"/>
              <a:pathLst>
                <a:path w="5735" h="9705" extrusionOk="0">
                  <a:moveTo>
                    <a:pt x="3624" y="662"/>
                  </a:moveTo>
                  <a:cubicBezTo>
                    <a:pt x="4002" y="662"/>
                    <a:pt x="4317" y="977"/>
                    <a:pt x="4317" y="1355"/>
                  </a:cubicBezTo>
                  <a:cubicBezTo>
                    <a:pt x="4317" y="1765"/>
                    <a:pt x="4002" y="2080"/>
                    <a:pt x="3624" y="2080"/>
                  </a:cubicBezTo>
                  <a:cubicBezTo>
                    <a:pt x="3214" y="2080"/>
                    <a:pt x="2899" y="1765"/>
                    <a:pt x="2899" y="1355"/>
                  </a:cubicBezTo>
                  <a:cubicBezTo>
                    <a:pt x="2899" y="977"/>
                    <a:pt x="3214" y="662"/>
                    <a:pt x="3624" y="662"/>
                  </a:cubicBezTo>
                  <a:close/>
                  <a:moveTo>
                    <a:pt x="4317" y="6900"/>
                  </a:moveTo>
                  <a:lnTo>
                    <a:pt x="4474" y="7593"/>
                  </a:lnTo>
                  <a:lnTo>
                    <a:pt x="2490" y="7593"/>
                  </a:lnTo>
                  <a:lnTo>
                    <a:pt x="2647" y="6900"/>
                  </a:lnTo>
                  <a:close/>
                  <a:moveTo>
                    <a:pt x="3962" y="2731"/>
                  </a:moveTo>
                  <a:cubicBezTo>
                    <a:pt x="4108" y="2731"/>
                    <a:pt x="4250" y="2818"/>
                    <a:pt x="4285" y="2993"/>
                  </a:cubicBezTo>
                  <a:lnTo>
                    <a:pt x="4979" y="5734"/>
                  </a:lnTo>
                  <a:cubicBezTo>
                    <a:pt x="5010" y="6018"/>
                    <a:pt x="4853" y="6207"/>
                    <a:pt x="4632" y="6207"/>
                  </a:cubicBezTo>
                  <a:lnTo>
                    <a:pt x="2395" y="6207"/>
                  </a:lnTo>
                  <a:cubicBezTo>
                    <a:pt x="2238" y="6207"/>
                    <a:pt x="2080" y="6333"/>
                    <a:pt x="2049" y="6490"/>
                  </a:cubicBezTo>
                  <a:lnTo>
                    <a:pt x="1482" y="8727"/>
                  </a:lnTo>
                  <a:cubicBezTo>
                    <a:pt x="1456" y="8883"/>
                    <a:pt x="1323" y="8996"/>
                    <a:pt x="1154" y="8996"/>
                  </a:cubicBezTo>
                  <a:cubicBezTo>
                    <a:pt x="1118" y="8996"/>
                    <a:pt x="1080" y="8990"/>
                    <a:pt x="1040" y="8979"/>
                  </a:cubicBezTo>
                  <a:cubicBezTo>
                    <a:pt x="851" y="8916"/>
                    <a:pt x="725" y="8727"/>
                    <a:pt x="820" y="8538"/>
                  </a:cubicBezTo>
                  <a:lnTo>
                    <a:pt x="1513" y="5766"/>
                  </a:lnTo>
                  <a:cubicBezTo>
                    <a:pt x="1576" y="5608"/>
                    <a:pt x="1671" y="5514"/>
                    <a:pt x="1891" y="5514"/>
                  </a:cubicBezTo>
                  <a:lnTo>
                    <a:pt x="3246" y="5514"/>
                  </a:lnTo>
                  <a:cubicBezTo>
                    <a:pt x="3655" y="5514"/>
                    <a:pt x="4002" y="5262"/>
                    <a:pt x="4222" y="4915"/>
                  </a:cubicBezTo>
                  <a:cubicBezTo>
                    <a:pt x="4285" y="4758"/>
                    <a:pt x="4222" y="4537"/>
                    <a:pt x="4033" y="4442"/>
                  </a:cubicBezTo>
                  <a:cubicBezTo>
                    <a:pt x="3993" y="4426"/>
                    <a:pt x="3948" y="4418"/>
                    <a:pt x="3902" y="4418"/>
                  </a:cubicBezTo>
                  <a:cubicBezTo>
                    <a:pt x="3770" y="4418"/>
                    <a:pt x="3631" y="4483"/>
                    <a:pt x="3561" y="4600"/>
                  </a:cubicBezTo>
                  <a:cubicBezTo>
                    <a:pt x="3529" y="4726"/>
                    <a:pt x="3372" y="4789"/>
                    <a:pt x="3246" y="4789"/>
                  </a:cubicBezTo>
                  <a:lnTo>
                    <a:pt x="1891" y="4789"/>
                  </a:lnTo>
                  <a:cubicBezTo>
                    <a:pt x="1671" y="4789"/>
                    <a:pt x="1513" y="4631"/>
                    <a:pt x="1513" y="4442"/>
                  </a:cubicBezTo>
                  <a:cubicBezTo>
                    <a:pt x="1513" y="4253"/>
                    <a:pt x="1671" y="4096"/>
                    <a:pt x="1891" y="4096"/>
                  </a:cubicBezTo>
                  <a:lnTo>
                    <a:pt x="2836" y="4096"/>
                  </a:lnTo>
                  <a:cubicBezTo>
                    <a:pt x="2931" y="4096"/>
                    <a:pt x="3057" y="4001"/>
                    <a:pt x="3151" y="3907"/>
                  </a:cubicBezTo>
                  <a:cubicBezTo>
                    <a:pt x="3151" y="3844"/>
                    <a:pt x="3655" y="2899"/>
                    <a:pt x="3655" y="2899"/>
                  </a:cubicBezTo>
                  <a:cubicBezTo>
                    <a:pt x="3725" y="2787"/>
                    <a:pt x="3845" y="2731"/>
                    <a:pt x="3962" y="2731"/>
                  </a:cubicBezTo>
                  <a:close/>
                  <a:moveTo>
                    <a:pt x="3529" y="0"/>
                  </a:moveTo>
                  <a:cubicBezTo>
                    <a:pt x="2805" y="0"/>
                    <a:pt x="2175" y="630"/>
                    <a:pt x="2175" y="1355"/>
                  </a:cubicBezTo>
                  <a:cubicBezTo>
                    <a:pt x="2175" y="1922"/>
                    <a:pt x="2490" y="2395"/>
                    <a:pt x="2994" y="2615"/>
                  </a:cubicBezTo>
                  <a:lnTo>
                    <a:pt x="2584" y="3466"/>
                  </a:lnTo>
                  <a:lnTo>
                    <a:pt x="1860" y="3466"/>
                  </a:lnTo>
                  <a:cubicBezTo>
                    <a:pt x="1261" y="3466"/>
                    <a:pt x="820" y="3938"/>
                    <a:pt x="820" y="4474"/>
                  </a:cubicBezTo>
                  <a:cubicBezTo>
                    <a:pt x="820" y="4758"/>
                    <a:pt x="946" y="4978"/>
                    <a:pt x="1103" y="5199"/>
                  </a:cubicBezTo>
                  <a:cubicBezTo>
                    <a:pt x="977" y="5325"/>
                    <a:pt x="914" y="5451"/>
                    <a:pt x="851" y="5608"/>
                  </a:cubicBezTo>
                  <a:lnTo>
                    <a:pt x="158" y="8381"/>
                  </a:lnTo>
                  <a:cubicBezTo>
                    <a:pt x="1" y="8916"/>
                    <a:pt x="347" y="9483"/>
                    <a:pt x="914" y="9641"/>
                  </a:cubicBezTo>
                  <a:cubicBezTo>
                    <a:pt x="1002" y="9667"/>
                    <a:pt x="1091" y="9679"/>
                    <a:pt x="1178" y="9679"/>
                  </a:cubicBezTo>
                  <a:cubicBezTo>
                    <a:pt x="1624" y="9679"/>
                    <a:pt x="2038" y="9359"/>
                    <a:pt x="2143" y="8885"/>
                  </a:cubicBezTo>
                  <a:lnTo>
                    <a:pt x="2332" y="8286"/>
                  </a:lnTo>
                  <a:lnTo>
                    <a:pt x="4695" y="8286"/>
                  </a:lnTo>
                  <a:lnTo>
                    <a:pt x="4947" y="9452"/>
                  </a:lnTo>
                  <a:cubicBezTo>
                    <a:pt x="4995" y="9597"/>
                    <a:pt x="5118" y="9704"/>
                    <a:pt x="5257" y="9704"/>
                  </a:cubicBezTo>
                  <a:cubicBezTo>
                    <a:pt x="5300" y="9704"/>
                    <a:pt x="5344" y="9694"/>
                    <a:pt x="5388" y="9672"/>
                  </a:cubicBezTo>
                  <a:cubicBezTo>
                    <a:pt x="5577" y="9641"/>
                    <a:pt x="5703" y="9452"/>
                    <a:pt x="5609" y="9231"/>
                  </a:cubicBezTo>
                  <a:lnTo>
                    <a:pt x="5042" y="6805"/>
                  </a:lnTo>
                  <a:cubicBezTo>
                    <a:pt x="5514" y="6616"/>
                    <a:pt x="5735" y="6144"/>
                    <a:pt x="5640" y="5640"/>
                  </a:cubicBezTo>
                  <a:lnTo>
                    <a:pt x="4916" y="2867"/>
                  </a:lnTo>
                  <a:cubicBezTo>
                    <a:pt x="4884" y="2647"/>
                    <a:pt x="4758" y="2489"/>
                    <a:pt x="4569" y="2332"/>
                  </a:cubicBezTo>
                  <a:cubicBezTo>
                    <a:pt x="4790" y="2080"/>
                    <a:pt x="4916" y="1733"/>
                    <a:pt x="4916" y="1355"/>
                  </a:cubicBezTo>
                  <a:cubicBezTo>
                    <a:pt x="4916" y="630"/>
                    <a:pt x="4285" y="0"/>
                    <a:pt x="35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171536"/>
                </a:solidFill>
              </a:endParaRPr>
            </a:p>
          </p:txBody>
        </p:sp>
        <p:sp>
          <p:nvSpPr>
            <p:cNvPr id="26" name="Google Shape;9198;p55">
              <a:extLst>
                <a:ext uri="{FF2B5EF4-FFF2-40B4-BE49-F238E27FC236}">
                  <a16:creationId xmlns:a16="http://schemas.microsoft.com/office/drawing/2014/main" id="{4F5DC097-DAFD-41EF-9FB8-55EB1E7F2B1C}"/>
                </a:ext>
              </a:extLst>
            </p:cNvPr>
            <p:cNvSpPr/>
            <p:nvPr/>
          </p:nvSpPr>
          <p:spPr>
            <a:xfrm>
              <a:off x="772900" y="2318350"/>
              <a:ext cx="122125" cy="105075"/>
            </a:xfrm>
            <a:custGeom>
              <a:avLst/>
              <a:gdLst/>
              <a:ahLst/>
              <a:cxnLst/>
              <a:rect l="l" t="t" r="r" b="b"/>
              <a:pathLst>
                <a:path w="4885" h="4203" extrusionOk="0">
                  <a:moveTo>
                    <a:pt x="3844" y="631"/>
                  </a:moveTo>
                  <a:cubicBezTo>
                    <a:pt x="4034" y="631"/>
                    <a:pt x="4223" y="789"/>
                    <a:pt x="4223" y="978"/>
                  </a:cubicBezTo>
                  <a:lnTo>
                    <a:pt x="4223" y="1734"/>
                  </a:lnTo>
                  <a:cubicBezTo>
                    <a:pt x="4223" y="1923"/>
                    <a:pt x="4034" y="2112"/>
                    <a:pt x="3844" y="2112"/>
                  </a:cubicBezTo>
                  <a:cubicBezTo>
                    <a:pt x="3655" y="2143"/>
                    <a:pt x="3498" y="2301"/>
                    <a:pt x="3498" y="2458"/>
                  </a:cubicBezTo>
                  <a:lnTo>
                    <a:pt x="3498" y="2994"/>
                  </a:lnTo>
                  <a:lnTo>
                    <a:pt x="2679" y="2206"/>
                  </a:lnTo>
                  <a:cubicBezTo>
                    <a:pt x="2584" y="2143"/>
                    <a:pt x="2521" y="2112"/>
                    <a:pt x="2427" y="2112"/>
                  </a:cubicBezTo>
                  <a:lnTo>
                    <a:pt x="1009" y="2112"/>
                  </a:lnTo>
                  <a:cubicBezTo>
                    <a:pt x="820" y="2112"/>
                    <a:pt x="662" y="1923"/>
                    <a:pt x="662" y="1734"/>
                  </a:cubicBezTo>
                  <a:lnTo>
                    <a:pt x="662" y="978"/>
                  </a:lnTo>
                  <a:cubicBezTo>
                    <a:pt x="662" y="789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4"/>
                    <a:pt x="1" y="1041"/>
                  </a:cubicBezTo>
                  <a:lnTo>
                    <a:pt x="1" y="1765"/>
                  </a:lnTo>
                  <a:cubicBezTo>
                    <a:pt x="1" y="2364"/>
                    <a:pt x="473" y="2805"/>
                    <a:pt x="1009" y="2805"/>
                  </a:cubicBezTo>
                  <a:lnTo>
                    <a:pt x="2269" y="2805"/>
                  </a:lnTo>
                  <a:lnTo>
                    <a:pt x="3592" y="4097"/>
                  </a:lnTo>
                  <a:cubicBezTo>
                    <a:pt x="3663" y="4167"/>
                    <a:pt x="3770" y="4203"/>
                    <a:pt x="3872" y="4203"/>
                  </a:cubicBezTo>
                  <a:cubicBezTo>
                    <a:pt x="3906" y="4203"/>
                    <a:pt x="3939" y="4199"/>
                    <a:pt x="3970" y="4191"/>
                  </a:cubicBezTo>
                  <a:cubicBezTo>
                    <a:pt x="4097" y="4160"/>
                    <a:pt x="4160" y="4002"/>
                    <a:pt x="4160" y="3876"/>
                  </a:cubicBezTo>
                  <a:lnTo>
                    <a:pt x="4160" y="2773"/>
                  </a:lnTo>
                  <a:cubicBezTo>
                    <a:pt x="4569" y="2616"/>
                    <a:pt x="4884" y="2238"/>
                    <a:pt x="4884" y="1765"/>
                  </a:cubicBezTo>
                  <a:lnTo>
                    <a:pt x="4884" y="1041"/>
                  </a:lnTo>
                  <a:cubicBezTo>
                    <a:pt x="4884" y="442"/>
                    <a:pt x="4412" y="1"/>
                    <a:pt x="38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27" name="Google Shape;5136;p46">
            <a:extLst>
              <a:ext uri="{FF2B5EF4-FFF2-40B4-BE49-F238E27FC236}">
                <a16:creationId xmlns:a16="http://schemas.microsoft.com/office/drawing/2014/main" id="{A066A98A-4034-45DA-A8E0-365A8306F0EE}"/>
              </a:ext>
            </a:extLst>
          </p:cNvPr>
          <p:cNvGrpSpPr/>
          <p:nvPr/>
        </p:nvGrpSpPr>
        <p:grpSpPr>
          <a:xfrm>
            <a:off x="528457" y="1248435"/>
            <a:ext cx="272981" cy="278509"/>
            <a:chOff x="-65129950" y="2646800"/>
            <a:chExt cx="311125" cy="317425"/>
          </a:xfrm>
          <a:solidFill>
            <a:schemeClr val="bg1"/>
          </a:solidFill>
        </p:grpSpPr>
        <p:sp>
          <p:nvSpPr>
            <p:cNvPr id="28" name="Google Shape;5137;p46">
              <a:extLst>
                <a:ext uri="{FF2B5EF4-FFF2-40B4-BE49-F238E27FC236}">
                  <a16:creationId xmlns:a16="http://schemas.microsoft.com/office/drawing/2014/main" id="{BFD8EED5-8F79-4CDE-80D2-7A92E0CB899B}"/>
                </a:ext>
              </a:extLst>
            </p:cNvPr>
            <p:cNvSpPr/>
            <p:nvPr/>
          </p:nvSpPr>
          <p:spPr>
            <a:xfrm>
              <a:off x="-65129950" y="2646800"/>
              <a:ext cx="311125" cy="317425"/>
            </a:xfrm>
            <a:custGeom>
              <a:avLst/>
              <a:gdLst/>
              <a:ahLst/>
              <a:cxnLst/>
              <a:rect l="l" t="t" r="r" b="b"/>
              <a:pathLst>
                <a:path w="12445" h="12697" extrusionOk="0">
                  <a:moveTo>
                    <a:pt x="6648" y="851"/>
                  </a:moveTo>
                  <a:lnTo>
                    <a:pt x="6648" y="1954"/>
                  </a:lnTo>
                  <a:lnTo>
                    <a:pt x="5860" y="1954"/>
                  </a:lnTo>
                  <a:lnTo>
                    <a:pt x="5860" y="851"/>
                  </a:lnTo>
                  <a:close/>
                  <a:moveTo>
                    <a:pt x="1261" y="1954"/>
                  </a:moveTo>
                  <a:cubicBezTo>
                    <a:pt x="1355" y="1954"/>
                    <a:pt x="1450" y="1985"/>
                    <a:pt x="1544" y="2080"/>
                  </a:cubicBezTo>
                  <a:cubicBezTo>
                    <a:pt x="1733" y="2237"/>
                    <a:pt x="1733" y="2521"/>
                    <a:pt x="1576" y="2678"/>
                  </a:cubicBezTo>
                  <a:cubicBezTo>
                    <a:pt x="1497" y="2757"/>
                    <a:pt x="1387" y="2797"/>
                    <a:pt x="1276" y="2797"/>
                  </a:cubicBezTo>
                  <a:cubicBezTo>
                    <a:pt x="1166" y="2797"/>
                    <a:pt x="1056" y="2757"/>
                    <a:pt x="977" y="2678"/>
                  </a:cubicBezTo>
                  <a:cubicBezTo>
                    <a:pt x="819" y="2521"/>
                    <a:pt x="819" y="2237"/>
                    <a:pt x="977" y="2080"/>
                  </a:cubicBezTo>
                  <a:cubicBezTo>
                    <a:pt x="1072" y="1985"/>
                    <a:pt x="1198" y="1954"/>
                    <a:pt x="1261" y="1954"/>
                  </a:cubicBezTo>
                  <a:close/>
                  <a:moveTo>
                    <a:pt x="11216" y="1954"/>
                  </a:moveTo>
                  <a:cubicBezTo>
                    <a:pt x="11468" y="1954"/>
                    <a:pt x="11626" y="2143"/>
                    <a:pt x="11626" y="2395"/>
                  </a:cubicBezTo>
                  <a:cubicBezTo>
                    <a:pt x="11626" y="2615"/>
                    <a:pt x="11437" y="2836"/>
                    <a:pt x="11216" y="2836"/>
                  </a:cubicBezTo>
                  <a:cubicBezTo>
                    <a:pt x="11027" y="2836"/>
                    <a:pt x="10807" y="2615"/>
                    <a:pt x="10807" y="2395"/>
                  </a:cubicBezTo>
                  <a:cubicBezTo>
                    <a:pt x="10807" y="2143"/>
                    <a:pt x="10996" y="1954"/>
                    <a:pt x="11216" y="1954"/>
                  </a:cubicBezTo>
                  <a:close/>
                  <a:moveTo>
                    <a:pt x="6270" y="2773"/>
                  </a:moveTo>
                  <a:cubicBezTo>
                    <a:pt x="8759" y="2773"/>
                    <a:pt x="10807" y="4821"/>
                    <a:pt x="10807" y="7341"/>
                  </a:cubicBezTo>
                  <a:cubicBezTo>
                    <a:pt x="10807" y="9861"/>
                    <a:pt x="8759" y="11909"/>
                    <a:pt x="6270" y="11909"/>
                  </a:cubicBezTo>
                  <a:cubicBezTo>
                    <a:pt x="3781" y="11909"/>
                    <a:pt x="1733" y="9861"/>
                    <a:pt x="1733" y="7341"/>
                  </a:cubicBezTo>
                  <a:cubicBezTo>
                    <a:pt x="1733" y="4821"/>
                    <a:pt x="3781" y="2773"/>
                    <a:pt x="6270" y="2773"/>
                  </a:cubicBezTo>
                  <a:close/>
                  <a:moveTo>
                    <a:pt x="4663" y="0"/>
                  </a:moveTo>
                  <a:cubicBezTo>
                    <a:pt x="4411" y="0"/>
                    <a:pt x="4254" y="189"/>
                    <a:pt x="4254" y="410"/>
                  </a:cubicBezTo>
                  <a:cubicBezTo>
                    <a:pt x="4254" y="662"/>
                    <a:pt x="4474" y="851"/>
                    <a:pt x="4663" y="851"/>
                  </a:cubicBezTo>
                  <a:lnTo>
                    <a:pt x="5104" y="851"/>
                  </a:lnTo>
                  <a:lnTo>
                    <a:pt x="5104" y="2111"/>
                  </a:lnTo>
                  <a:cubicBezTo>
                    <a:pt x="4254" y="2300"/>
                    <a:pt x="3466" y="2710"/>
                    <a:pt x="2836" y="3245"/>
                  </a:cubicBezTo>
                  <a:lnTo>
                    <a:pt x="2489" y="2899"/>
                  </a:lnTo>
                  <a:cubicBezTo>
                    <a:pt x="2741" y="2426"/>
                    <a:pt x="2647" y="1891"/>
                    <a:pt x="2269" y="1481"/>
                  </a:cubicBezTo>
                  <a:cubicBezTo>
                    <a:pt x="2032" y="1245"/>
                    <a:pt x="1717" y="1127"/>
                    <a:pt x="1394" y="1127"/>
                  </a:cubicBezTo>
                  <a:cubicBezTo>
                    <a:pt x="1072" y="1127"/>
                    <a:pt x="741" y="1245"/>
                    <a:pt x="473" y="1481"/>
                  </a:cubicBezTo>
                  <a:cubicBezTo>
                    <a:pt x="0" y="1954"/>
                    <a:pt x="0" y="2741"/>
                    <a:pt x="473" y="3245"/>
                  </a:cubicBezTo>
                  <a:cubicBezTo>
                    <a:pt x="725" y="3498"/>
                    <a:pt x="1040" y="3624"/>
                    <a:pt x="1355" y="3624"/>
                  </a:cubicBezTo>
                  <a:cubicBezTo>
                    <a:pt x="1544" y="3624"/>
                    <a:pt x="1702" y="3561"/>
                    <a:pt x="1891" y="3498"/>
                  </a:cubicBezTo>
                  <a:lnTo>
                    <a:pt x="2269" y="3844"/>
                  </a:lnTo>
                  <a:cubicBezTo>
                    <a:pt x="1481" y="4789"/>
                    <a:pt x="946" y="6018"/>
                    <a:pt x="946" y="7341"/>
                  </a:cubicBezTo>
                  <a:cubicBezTo>
                    <a:pt x="946" y="10303"/>
                    <a:pt x="3371" y="12697"/>
                    <a:pt x="6301" y="12697"/>
                  </a:cubicBezTo>
                  <a:cubicBezTo>
                    <a:pt x="9263" y="12697"/>
                    <a:pt x="11657" y="10303"/>
                    <a:pt x="11657" y="7341"/>
                  </a:cubicBezTo>
                  <a:cubicBezTo>
                    <a:pt x="11657" y="6018"/>
                    <a:pt x="11185" y="4789"/>
                    <a:pt x="10365" y="3844"/>
                  </a:cubicBezTo>
                  <a:lnTo>
                    <a:pt x="10712" y="3498"/>
                  </a:lnTo>
                  <a:cubicBezTo>
                    <a:pt x="10838" y="3561"/>
                    <a:pt x="11027" y="3624"/>
                    <a:pt x="11216" y="3624"/>
                  </a:cubicBezTo>
                  <a:cubicBezTo>
                    <a:pt x="11909" y="3624"/>
                    <a:pt x="12445" y="3056"/>
                    <a:pt x="12445" y="2363"/>
                  </a:cubicBezTo>
                  <a:cubicBezTo>
                    <a:pt x="12445" y="1670"/>
                    <a:pt x="11909" y="1135"/>
                    <a:pt x="11216" y="1135"/>
                  </a:cubicBezTo>
                  <a:cubicBezTo>
                    <a:pt x="10555" y="1135"/>
                    <a:pt x="10019" y="1670"/>
                    <a:pt x="10019" y="2363"/>
                  </a:cubicBezTo>
                  <a:cubicBezTo>
                    <a:pt x="10019" y="2552"/>
                    <a:pt x="10050" y="2710"/>
                    <a:pt x="10113" y="2899"/>
                  </a:cubicBezTo>
                  <a:lnTo>
                    <a:pt x="9767" y="3245"/>
                  </a:lnTo>
                  <a:cubicBezTo>
                    <a:pt x="9137" y="2710"/>
                    <a:pt x="8349" y="2300"/>
                    <a:pt x="7530" y="2111"/>
                  </a:cubicBezTo>
                  <a:lnTo>
                    <a:pt x="7530" y="851"/>
                  </a:lnTo>
                  <a:lnTo>
                    <a:pt x="7971" y="851"/>
                  </a:lnTo>
                  <a:cubicBezTo>
                    <a:pt x="8192" y="851"/>
                    <a:pt x="8349" y="662"/>
                    <a:pt x="8349" y="410"/>
                  </a:cubicBezTo>
                  <a:cubicBezTo>
                    <a:pt x="8349" y="189"/>
                    <a:pt x="8160" y="0"/>
                    <a:pt x="79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5138;p46">
              <a:extLst>
                <a:ext uri="{FF2B5EF4-FFF2-40B4-BE49-F238E27FC236}">
                  <a16:creationId xmlns:a16="http://schemas.microsoft.com/office/drawing/2014/main" id="{68226B34-26A6-4CFB-BD27-9AE2A73139AE}"/>
                </a:ext>
              </a:extLst>
            </p:cNvPr>
            <p:cNvSpPr/>
            <p:nvPr/>
          </p:nvSpPr>
          <p:spPr>
            <a:xfrm>
              <a:off x="-65066950" y="2738175"/>
              <a:ext cx="187475" cy="185100"/>
            </a:xfrm>
            <a:custGeom>
              <a:avLst/>
              <a:gdLst/>
              <a:ahLst/>
              <a:cxnLst/>
              <a:rect l="l" t="t" r="r" b="b"/>
              <a:pathLst>
                <a:path w="7499" h="7404" extrusionOk="0">
                  <a:moveTo>
                    <a:pt x="3309" y="819"/>
                  </a:moveTo>
                  <a:lnTo>
                    <a:pt x="3309" y="3686"/>
                  </a:lnTo>
                  <a:cubicBezTo>
                    <a:pt x="3309" y="3938"/>
                    <a:pt x="3498" y="4127"/>
                    <a:pt x="3718" y="4127"/>
                  </a:cubicBezTo>
                  <a:lnTo>
                    <a:pt x="6612" y="4127"/>
                  </a:lnTo>
                  <a:cubicBezTo>
                    <a:pt x="6410" y="5529"/>
                    <a:pt x="5188" y="6585"/>
                    <a:pt x="3750" y="6585"/>
                  </a:cubicBezTo>
                  <a:cubicBezTo>
                    <a:pt x="2143" y="6585"/>
                    <a:pt x="820" y="5261"/>
                    <a:pt x="820" y="3686"/>
                  </a:cubicBezTo>
                  <a:cubicBezTo>
                    <a:pt x="820" y="2237"/>
                    <a:pt x="1891" y="1008"/>
                    <a:pt x="3309" y="819"/>
                  </a:cubicBezTo>
                  <a:close/>
                  <a:moveTo>
                    <a:pt x="3750" y="0"/>
                  </a:moveTo>
                  <a:cubicBezTo>
                    <a:pt x="1702" y="0"/>
                    <a:pt x="1" y="1638"/>
                    <a:pt x="1" y="3686"/>
                  </a:cubicBezTo>
                  <a:cubicBezTo>
                    <a:pt x="1" y="5734"/>
                    <a:pt x="1671" y="7404"/>
                    <a:pt x="3750" y="7404"/>
                  </a:cubicBezTo>
                  <a:cubicBezTo>
                    <a:pt x="5798" y="7404"/>
                    <a:pt x="7499" y="5734"/>
                    <a:pt x="7499" y="3686"/>
                  </a:cubicBezTo>
                  <a:cubicBezTo>
                    <a:pt x="7499" y="3466"/>
                    <a:pt x="7278" y="3277"/>
                    <a:pt x="7058" y="3277"/>
                  </a:cubicBezTo>
                  <a:lnTo>
                    <a:pt x="4128" y="3277"/>
                  </a:lnTo>
                  <a:lnTo>
                    <a:pt x="4128" y="378"/>
                  </a:lnTo>
                  <a:cubicBezTo>
                    <a:pt x="4128" y="158"/>
                    <a:pt x="3939" y="0"/>
                    <a:pt x="37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" name="Google Shape;105;p20">
            <a:extLst>
              <a:ext uri="{FF2B5EF4-FFF2-40B4-BE49-F238E27FC236}">
                <a16:creationId xmlns:a16="http://schemas.microsoft.com/office/drawing/2014/main" id="{6307394C-E319-4DF0-9F20-D968E2117A39}"/>
              </a:ext>
            </a:extLst>
          </p:cNvPr>
          <p:cNvSpPr txBox="1">
            <a:spLocks/>
          </p:cNvSpPr>
          <p:nvPr/>
        </p:nvSpPr>
        <p:spPr>
          <a:xfrm>
            <a:off x="454108" y="3943578"/>
            <a:ext cx="6896245" cy="741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pPr algn="ctr"/>
            <a:r>
              <a:rPr lang="ru-RU" dirty="0">
                <a:solidFill>
                  <a:srgbClr val="171536"/>
                </a:solidFill>
              </a:rPr>
              <a:t>Ранжирование новостей = количество просмотров / количество дней с даты публикации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2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>
                <a:solidFill>
                  <a:srgbClr val="171536"/>
                </a:solidFill>
              </a:rPr>
              <a:t>Модель</a:t>
            </a:r>
            <a:endParaRPr sz="3000" dirty="0">
              <a:solidFill>
                <a:srgbClr val="171536"/>
              </a:solidFill>
            </a:endParaRPr>
          </a:p>
        </p:txBody>
      </p:sp>
      <p:sp>
        <p:nvSpPr>
          <p:cNvPr id="259" name="Google Shape;259;p22"/>
          <p:cNvSpPr txBox="1">
            <a:spLocks noGrp="1"/>
          </p:cNvSpPr>
          <p:nvPr>
            <p:ph type="subTitle" idx="1"/>
          </p:nvPr>
        </p:nvSpPr>
        <p:spPr>
          <a:xfrm>
            <a:off x="4917349" y="2540758"/>
            <a:ext cx="3457500" cy="17399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</a:pPr>
            <a:r>
              <a:rPr lang="ru-RU" dirty="0">
                <a:solidFill>
                  <a:srgbClr val="171536"/>
                </a:solidFill>
              </a:rPr>
              <a:t>Специфика задачи:</a:t>
            </a:r>
          </a:p>
          <a:p>
            <a:pPr marL="171450" lvl="0" indent="-171450">
              <a:buClr>
                <a:schemeClr val="dk1"/>
              </a:buClr>
              <a:buFontTx/>
              <a:buChar char="-"/>
            </a:pPr>
            <a:r>
              <a:rPr lang="ru-RU" dirty="0">
                <a:solidFill>
                  <a:srgbClr val="171536"/>
                </a:solidFill>
              </a:rPr>
              <a:t>быстрое устаревание</a:t>
            </a:r>
          </a:p>
          <a:p>
            <a:pPr marL="171450" lvl="0" indent="-171450">
              <a:buClr>
                <a:schemeClr val="dk1"/>
              </a:buClr>
              <a:buFontTx/>
              <a:buChar char="-"/>
            </a:pPr>
            <a:r>
              <a:rPr lang="ru-RU" dirty="0">
                <a:solidFill>
                  <a:srgbClr val="171536"/>
                </a:solidFill>
              </a:rPr>
              <a:t>небольшое количество актуальных материалов (от 40 до 65 в будни и от 10 до 20 в выходные)</a:t>
            </a:r>
          </a:p>
          <a:p>
            <a:pPr marL="0" lvl="0" indent="0">
              <a:buClr>
                <a:schemeClr val="dk1"/>
              </a:buClr>
            </a:pPr>
            <a:endParaRPr lang="ru-RU" dirty="0">
              <a:solidFill>
                <a:srgbClr val="171536"/>
              </a:solidFill>
            </a:endParaRPr>
          </a:p>
          <a:p>
            <a:pPr marL="0" lvl="0" indent="0">
              <a:buClr>
                <a:schemeClr val="dk1"/>
              </a:buClr>
            </a:pPr>
            <a:r>
              <a:rPr lang="ru-RU" dirty="0">
                <a:solidFill>
                  <a:srgbClr val="171536"/>
                </a:solidFill>
              </a:rPr>
              <a:t>Модель рекомендаций </a:t>
            </a:r>
            <a:r>
              <a:rPr lang="en-US" dirty="0" err="1">
                <a:solidFill>
                  <a:srgbClr val="171536"/>
                </a:solidFill>
              </a:rPr>
              <a:t>ItemItemRecommender</a:t>
            </a:r>
            <a:r>
              <a:rPr lang="ru-RU" dirty="0">
                <a:solidFill>
                  <a:srgbClr val="171536"/>
                </a:solidFill>
              </a:rPr>
              <a:t> позволяет достаточно быстро подобрать набор новостей на основе метода ближайших соседей с учетом значения актуальности.</a:t>
            </a:r>
          </a:p>
        </p:txBody>
      </p:sp>
      <p:cxnSp>
        <p:nvCxnSpPr>
          <p:cNvPr id="70" name="Google Shape;253;p21">
            <a:extLst>
              <a:ext uri="{FF2B5EF4-FFF2-40B4-BE49-F238E27FC236}">
                <a16:creationId xmlns:a16="http://schemas.microsoft.com/office/drawing/2014/main" id="{5F7A0A81-CB9A-43CB-BA67-DFC63804FC46}"/>
              </a:ext>
            </a:extLst>
          </p:cNvPr>
          <p:cNvCxnSpPr>
            <a:cxnSpLocks/>
          </p:cNvCxnSpPr>
          <p:nvPr/>
        </p:nvCxnSpPr>
        <p:spPr>
          <a:xfrm>
            <a:off x="4917349" y="2364276"/>
            <a:ext cx="4226651" cy="0"/>
          </a:xfrm>
          <a:prstGeom prst="straightConnector1">
            <a:avLst/>
          </a:prstGeom>
          <a:noFill/>
          <a:ln w="9525" cap="flat" cmpd="sng">
            <a:solidFill>
              <a:srgbClr val="FF515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" name="object 27">
            <a:extLst>
              <a:ext uri="{FF2B5EF4-FFF2-40B4-BE49-F238E27FC236}">
                <a16:creationId xmlns:a16="http://schemas.microsoft.com/office/drawing/2014/main" id="{EA809C00-5C39-42AD-AFB0-D00304E00662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5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73" name="Рисунок 72">
            <a:extLst>
              <a:ext uri="{FF2B5EF4-FFF2-40B4-BE49-F238E27FC236}">
                <a16:creationId xmlns:a16="http://schemas.microsoft.com/office/drawing/2014/main" id="{3E165EDE-6FF4-0346-8E76-7CC37FA1AB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  <p:grpSp>
        <p:nvGrpSpPr>
          <p:cNvPr id="74" name="Google Shape;5593;p47">
            <a:extLst>
              <a:ext uri="{FF2B5EF4-FFF2-40B4-BE49-F238E27FC236}">
                <a16:creationId xmlns:a16="http://schemas.microsoft.com/office/drawing/2014/main" id="{1C4F806C-26A7-4A97-95DE-ED7043ADCA50}"/>
              </a:ext>
            </a:extLst>
          </p:cNvPr>
          <p:cNvGrpSpPr/>
          <p:nvPr/>
        </p:nvGrpSpPr>
        <p:grpSpPr>
          <a:xfrm>
            <a:off x="389467" y="2398926"/>
            <a:ext cx="717681" cy="714313"/>
            <a:chOff x="-55620175" y="2686900"/>
            <a:chExt cx="319800" cy="318300"/>
          </a:xfrm>
          <a:solidFill>
            <a:srgbClr val="EC0E43"/>
          </a:solidFill>
        </p:grpSpPr>
        <p:sp>
          <p:nvSpPr>
            <p:cNvPr id="75" name="Google Shape;5594;p47">
              <a:extLst>
                <a:ext uri="{FF2B5EF4-FFF2-40B4-BE49-F238E27FC236}">
                  <a16:creationId xmlns:a16="http://schemas.microsoft.com/office/drawing/2014/main" id="{95CFF90D-0072-4EE7-9908-D0FCE635DDA8}"/>
                </a:ext>
              </a:extLst>
            </p:cNvPr>
            <p:cNvSpPr/>
            <p:nvPr/>
          </p:nvSpPr>
          <p:spPr>
            <a:xfrm>
              <a:off x="-55514650" y="2917925"/>
              <a:ext cx="72500" cy="29775"/>
            </a:xfrm>
            <a:custGeom>
              <a:avLst/>
              <a:gdLst/>
              <a:ahLst/>
              <a:cxnLst/>
              <a:rect l="l" t="t" r="r" b="b"/>
              <a:pathLst>
                <a:path w="2900" h="1191" extrusionOk="0">
                  <a:moveTo>
                    <a:pt x="387" y="1"/>
                  </a:moveTo>
                  <a:cubicBezTo>
                    <a:pt x="292" y="1"/>
                    <a:pt x="206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54" y="1190"/>
                    <a:pt x="2427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79" y="72"/>
                    <a:pt x="2592" y="48"/>
                    <a:pt x="2502" y="48"/>
                  </a:cubicBezTo>
                  <a:cubicBezTo>
                    <a:pt x="2411" y="48"/>
                    <a:pt x="2317" y="72"/>
                    <a:pt x="2238" y="119"/>
                  </a:cubicBezTo>
                  <a:cubicBezTo>
                    <a:pt x="2049" y="340"/>
                    <a:pt x="1734" y="434"/>
                    <a:pt x="1450" y="434"/>
                  </a:cubicBezTo>
                  <a:cubicBezTo>
                    <a:pt x="1135" y="434"/>
                    <a:pt x="852" y="340"/>
                    <a:pt x="663" y="119"/>
                  </a:cubicBezTo>
                  <a:cubicBezTo>
                    <a:pt x="584" y="40"/>
                    <a:pt x="481" y="1"/>
                    <a:pt x="3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5595;p47">
              <a:extLst>
                <a:ext uri="{FF2B5EF4-FFF2-40B4-BE49-F238E27FC236}">
                  <a16:creationId xmlns:a16="http://schemas.microsoft.com/office/drawing/2014/main" id="{1BE47FCE-207E-40B6-8926-DB47753F7965}"/>
                </a:ext>
              </a:extLst>
            </p:cNvPr>
            <p:cNvSpPr/>
            <p:nvPr/>
          </p:nvSpPr>
          <p:spPr>
            <a:xfrm>
              <a:off x="-5545005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5596;p47">
              <a:extLst>
                <a:ext uri="{FF2B5EF4-FFF2-40B4-BE49-F238E27FC236}">
                  <a16:creationId xmlns:a16="http://schemas.microsoft.com/office/drawing/2014/main" id="{1A281CD6-E174-4651-9AB6-31F5202AEB3B}"/>
                </a:ext>
              </a:extLst>
            </p:cNvPr>
            <p:cNvSpPr/>
            <p:nvPr/>
          </p:nvSpPr>
          <p:spPr>
            <a:xfrm>
              <a:off x="-55524875" y="2855525"/>
              <a:ext cx="18925" cy="17450"/>
            </a:xfrm>
            <a:custGeom>
              <a:avLst/>
              <a:gdLst/>
              <a:ahLst/>
              <a:cxnLst/>
              <a:rect l="l" t="t" r="r" b="b"/>
              <a:pathLst>
                <a:path w="757" h="698" extrusionOk="0">
                  <a:moveTo>
                    <a:pt x="410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693"/>
                    <a:pt x="410" y="693"/>
                  </a:cubicBezTo>
                  <a:cubicBezTo>
                    <a:pt x="423" y="696"/>
                    <a:pt x="437" y="697"/>
                    <a:pt x="451" y="697"/>
                  </a:cubicBezTo>
                  <a:cubicBezTo>
                    <a:pt x="598" y="697"/>
                    <a:pt x="756" y="548"/>
                    <a:pt x="756" y="347"/>
                  </a:cubicBez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5597;p47">
              <a:extLst>
                <a:ext uri="{FF2B5EF4-FFF2-40B4-BE49-F238E27FC236}">
                  <a16:creationId xmlns:a16="http://schemas.microsoft.com/office/drawing/2014/main" id="{7ED04570-2B81-4EB3-821F-C66D815101AB}"/>
                </a:ext>
              </a:extLst>
            </p:cNvPr>
            <p:cNvSpPr/>
            <p:nvPr/>
          </p:nvSpPr>
          <p:spPr>
            <a:xfrm>
              <a:off x="-55620175" y="2686900"/>
              <a:ext cx="319800" cy="318300"/>
            </a:xfrm>
            <a:custGeom>
              <a:avLst/>
              <a:gdLst/>
              <a:ahLst/>
              <a:cxnLst/>
              <a:rect l="l" t="t" r="r" b="b"/>
              <a:pathLst>
                <a:path w="12792" h="12732" extrusionOk="0">
                  <a:moveTo>
                    <a:pt x="5671" y="2240"/>
                  </a:moveTo>
                  <a:cubicBezTo>
                    <a:pt x="6333" y="2240"/>
                    <a:pt x="6931" y="2429"/>
                    <a:pt x="7435" y="2744"/>
                  </a:cubicBezTo>
                  <a:cubicBezTo>
                    <a:pt x="7057" y="4225"/>
                    <a:pt x="5703" y="5233"/>
                    <a:pt x="4159" y="5233"/>
                  </a:cubicBezTo>
                  <a:lnTo>
                    <a:pt x="2332" y="5233"/>
                  </a:lnTo>
                  <a:cubicBezTo>
                    <a:pt x="2489" y="3532"/>
                    <a:pt x="3938" y="2240"/>
                    <a:pt x="5671" y="2240"/>
                  </a:cubicBezTo>
                  <a:close/>
                  <a:moveTo>
                    <a:pt x="8318" y="732"/>
                  </a:moveTo>
                  <a:cubicBezTo>
                    <a:pt x="8434" y="732"/>
                    <a:pt x="8549" y="741"/>
                    <a:pt x="8664" y="759"/>
                  </a:cubicBezTo>
                  <a:cubicBezTo>
                    <a:pt x="9735" y="917"/>
                    <a:pt x="10523" y="1925"/>
                    <a:pt x="10523" y="3059"/>
                  </a:cubicBezTo>
                  <a:lnTo>
                    <a:pt x="10523" y="6147"/>
                  </a:lnTo>
                  <a:cubicBezTo>
                    <a:pt x="10271" y="6021"/>
                    <a:pt x="10050" y="5958"/>
                    <a:pt x="9767" y="5958"/>
                  </a:cubicBezTo>
                  <a:lnTo>
                    <a:pt x="9767" y="5580"/>
                  </a:lnTo>
                  <a:cubicBezTo>
                    <a:pt x="9767" y="3626"/>
                    <a:pt x="8349" y="1957"/>
                    <a:pt x="6490" y="1578"/>
                  </a:cubicBezTo>
                  <a:cubicBezTo>
                    <a:pt x="6975" y="1040"/>
                    <a:pt x="7643" y="732"/>
                    <a:pt x="8318" y="732"/>
                  </a:cubicBezTo>
                  <a:close/>
                  <a:moveTo>
                    <a:pt x="1544" y="6745"/>
                  </a:moveTo>
                  <a:lnTo>
                    <a:pt x="1544" y="8226"/>
                  </a:lnTo>
                  <a:cubicBezTo>
                    <a:pt x="1134" y="8226"/>
                    <a:pt x="788" y="7879"/>
                    <a:pt x="788" y="7470"/>
                  </a:cubicBezTo>
                  <a:cubicBezTo>
                    <a:pt x="788" y="7092"/>
                    <a:pt x="1134" y="6745"/>
                    <a:pt x="1544" y="6745"/>
                  </a:cubicBezTo>
                  <a:close/>
                  <a:moveTo>
                    <a:pt x="9798" y="6745"/>
                  </a:moveTo>
                  <a:cubicBezTo>
                    <a:pt x="10208" y="6745"/>
                    <a:pt x="10554" y="7060"/>
                    <a:pt x="10554" y="7470"/>
                  </a:cubicBezTo>
                  <a:cubicBezTo>
                    <a:pt x="10554" y="7879"/>
                    <a:pt x="10208" y="8226"/>
                    <a:pt x="9798" y="8226"/>
                  </a:cubicBezTo>
                  <a:lnTo>
                    <a:pt x="9798" y="6745"/>
                  </a:lnTo>
                  <a:close/>
                  <a:moveTo>
                    <a:pt x="10712" y="8667"/>
                  </a:moveTo>
                  <a:cubicBezTo>
                    <a:pt x="10775" y="8888"/>
                    <a:pt x="10869" y="9108"/>
                    <a:pt x="11027" y="9297"/>
                  </a:cubicBezTo>
                  <a:cubicBezTo>
                    <a:pt x="11090" y="9455"/>
                    <a:pt x="11216" y="9549"/>
                    <a:pt x="11342" y="9707"/>
                  </a:cubicBezTo>
                  <a:lnTo>
                    <a:pt x="9652" y="9707"/>
                  </a:lnTo>
                  <a:cubicBezTo>
                    <a:pt x="9738" y="9468"/>
                    <a:pt x="9768" y="9254"/>
                    <a:pt x="9798" y="8982"/>
                  </a:cubicBezTo>
                  <a:cubicBezTo>
                    <a:pt x="10145" y="8982"/>
                    <a:pt x="10460" y="8856"/>
                    <a:pt x="10712" y="8667"/>
                  </a:cubicBezTo>
                  <a:close/>
                  <a:moveTo>
                    <a:pt x="8066" y="3280"/>
                  </a:moveTo>
                  <a:cubicBezTo>
                    <a:pt x="8664" y="3847"/>
                    <a:pt x="9042" y="4729"/>
                    <a:pt x="9042" y="5643"/>
                  </a:cubicBezTo>
                  <a:lnTo>
                    <a:pt x="9042" y="8636"/>
                  </a:lnTo>
                  <a:cubicBezTo>
                    <a:pt x="9042" y="10463"/>
                    <a:pt x="7530" y="11975"/>
                    <a:pt x="5671" y="11975"/>
                  </a:cubicBezTo>
                  <a:cubicBezTo>
                    <a:pt x="3812" y="11975"/>
                    <a:pt x="2269" y="10431"/>
                    <a:pt x="2269" y="8573"/>
                  </a:cubicBezTo>
                  <a:lnTo>
                    <a:pt x="2269" y="5989"/>
                  </a:lnTo>
                  <a:lnTo>
                    <a:pt x="4159" y="5989"/>
                  </a:lnTo>
                  <a:cubicBezTo>
                    <a:pt x="5104" y="5989"/>
                    <a:pt x="6049" y="5643"/>
                    <a:pt x="6805" y="5044"/>
                  </a:cubicBezTo>
                  <a:cubicBezTo>
                    <a:pt x="7404" y="4571"/>
                    <a:pt x="7782" y="3941"/>
                    <a:pt x="8066" y="3280"/>
                  </a:cubicBezTo>
                  <a:close/>
                  <a:moveTo>
                    <a:pt x="8329" y="0"/>
                  </a:moveTo>
                  <a:cubicBezTo>
                    <a:pt x="7237" y="0"/>
                    <a:pt x="6224" y="580"/>
                    <a:pt x="5671" y="1547"/>
                  </a:cubicBezTo>
                  <a:lnTo>
                    <a:pt x="5640" y="1547"/>
                  </a:lnTo>
                  <a:cubicBezTo>
                    <a:pt x="3340" y="1547"/>
                    <a:pt x="1481" y="3374"/>
                    <a:pt x="1481" y="5643"/>
                  </a:cubicBezTo>
                  <a:lnTo>
                    <a:pt x="1481" y="5989"/>
                  </a:lnTo>
                  <a:cubicBezTo>
                    <a:pt x="662" y="5989"/>
                    <a:pt x="0" y="6651"/>
                    <a:pt x="0" y="7470"/>
                  </a:cubicBezTo>
                  <a:cubicBezTo>
                    <a:pt x="0" y="8320"/>
                    <a:pt x="662" y="8982"/>
                    <a:pt x="1481" y="8982"/>
                  </a:cubicBezTo>
                  <a:cubicBezTo>
                    <a:pt x="1702" y="11061"/>
                    <a:pt x="3466" y="12731"/>
                    <a:pt x="5577" y="12731"/>
                  </a:cubicBezTo>
                  <a:cubicBezTo>
                    <a:pt x="7215" y="12731"/>
                    <a:pt x="8570" y="11818"/>
                    <a:pt x="9263" y="10463"/>
                  </a:cubicBezTo>
                  <a:lnTo>
                    <a:pt x="12319" y="10463"/>
                  </a:lnTo>
                  <a:cubicBezTo>
                    <a:pt x="12476" y="10463"/>
                    <a:pt x="12634" y="10368"/>
                    <a:pt x="12665" y="10211"/>
                  </a:cubicBezTo>
                  <a:cubicBezTo>
                    <a:pt x="12791" y="9990"/>
                    <a:pt x="12728" y="9833"/>
                    <a:pt x="12571" y="9770"/>
                  </a:cubicBezTo>
                  <a:cubicBezTo>
                    <a:pt x="11783" y="9360"/>
                    <a:pt x="11248" y="8573"/>
                    <a:pt x="11248" y="7690"/>
                  </a:cubicBezTo>
                  <a:lnTo>
                    <a:pt x="11248" y="3122"/>
                  </a:lnTo>
                  <a:cubicBezTo>
                    <a:pt x="11248" y="1578"/>
                    <a:pt x="10208" y="287"/>
                    <a:pt x="8790" y="35"/>
                  </a:cubicBezTo>
                  <a:cubicBezTo>
                    <a:pt x="8636" y="12"/>
                    <a:pt x="8481" y="0"/>
                    <a:pt x="83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" name="Google Shape;5686;p47">
            <a:extLst>
              <a:ext uri="{FF2B5EF4-FFF2-40B4-BE49-F238E27FC236}">
                <a16:creationId xmlns:a16="http://schemas.microsoft.com/office/drawing/2014/main" id="{CBDEBF36-C910-4822-87F9-7C53EF0B5CBB}"/>
              </a:ext>
            </a:extLst>
          </p:cNvPr>
          <p:cNvGrpSpPr/>
          <p:nvPr/>
        </p:nvGrpSpPr>
        <p:grpSpPr>
          <a:xfrm>
            <a:off x="2571272" y="2407163"/>
            <a:ext cx="623855" cy="705997"/>
            <a:chOff x="-54817600" y="2687750"/>
            <a:chExt cx="281200" cy="318225"/>
          </a:xfrm>
          <a:solidFill>
            <a:srgbClr val="171536"/>
          </a:solidFill>
        </p:grpSpPr>
        <p:sp>
          <p:nvSpPr>
            <p:cNvPr id="80" name="Google Shape;5687;p47">
              <a:extLst>
                <a:ext uri="{FF2B5EF4-FFF2-40B4-BE49-F238E27FC236}">
                  <a16:creationId xmlns:a16="http://schemas.microsoft.com/office/drawing/2014/main" id="{A2C0760C-797A-49C5-8D02-FBE1BF5AD649}"/>
                </a:ext>
              </a:extLst>
            </p:cNvPr>
            <p:cNvSpPr/>
            <p:nvPr/>
          </p:nvSpPr>
          <p:spPr>
            <a:xfrm>
              <a:off x="-54712850" y="2919525"/>
              <a:ext cx="73275" cy="28950"/>
            </a:xfrm>
            <a:custGeom>
              <a:avLst/>
              <a:gdLst/>
              <a:ahLst/>
              <a:cxnLst/>
              <a:rect l="l" t="t" r="r" b="b"/>
              <a:pathLst>
                <a:path w="2931" h="1158" extrusionOk="0">
                  <a:moveTo>
                    <a:pt x="414" y="0"/>
                  </a:moveTo>
                  <a:cubicBezTo>
                    <a:pt x="316" y="0"/>
                    <a:pt x="222" y="39"/>
                    <a:pt x="159" y="118"/>
                  </a:cubicBezTo>
                  <a:cubicBezTo>
                    <a:pt x="1" y="276"/>
                    <a:pt x="1" y="496"/>
                    <a:pt x="159" y="622"/>
                  </a:cubicBezTo>
                  <a:cubicBezTo>
                    <a:pt x="537" y="969"/>
                    <a:pt x="1009" y="1158"/>
                    <a:pt x="1482" y="1158"/>
                  </a:cubicBezTo>
                  <a:cubicBezTo>
                    <a:pt x="1986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5" y="39"/>
                    <a:pt x="2592" y="0"/>
                    <a:pt x="2498" y="0"/>
                  </a:cubicBezTo>
                  <a:cubicBezTo>
                    <a:pt x="2403" y="0"/>
                    <a:pt x="2317" y="39"/>
                    <a:pt x="2269" y="118"/>
                  </a:cubicBezTo>
                  <a:cubicBezTo>
                    <a:pt x="2049" y="307"/>
                    <a:pt x="1734" y="433"/>
                    <a:pt x="1482" y="433"/>
                  </a:cubicBezTo>
                  <a:cubicBezTo>
                    <a:pt x="1167" y="433"/>
                    <a:pt x="883" y="307"/>
                    <a:pt x="694" y="118"/>
                  </a:cubicBezTo>
                  <a:cubicBezTo>
                    <a:pt x="615" y="39"/>
                    <a:pt x="513" y="0"/>
                    <a:pt x="4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5688;p47">
              <a:extLst>
                <a:ext uri="{FF2B5EF4-FFF2-40B4-BE49-F238E27FC236}">
                  <a16:creationId xmlns:a16="http://schemas.microsoft.com/office/drawing/2014/main" id="{B394606F-D6CF-4F0F-B213-F40093B518F2}"/>
                </a:ext>
              </a:extLst>
            </p:cNvPr>
            <p:cNvSpPr/>
            <p:nvPr/>
          </p:nvSpPr>
          <p:spPr>
            <a:xfrm>
              <a:off x="-54722300" y="28563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5689;p47">
              <a:extLst>
                <a:ext uri="{FF2B5EF4-FFF2-40B4-BE49-F238E27FC236}">
                  <a16:creationId xmlns:a16="http://schemas.microsoft.com/office/drawing/2014/main" id="{0417F308-4EB7-4DED-ADB3-ABFEF269943B}"/>
                </a:ext>
              </a:extLst>
            </p:cNvPr>
            <p:cNvSpPr/>
            <p:nvPr/>
          </p:nvSpPr>
          <p:spPr>
            <a:xfrm>
              <a:off x="-54647475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5690;p47">
              <a:extLst>
                <a:ext uri="{FF2B5EF4-FFF2-40B4-BE49-F238E27FC236}">
                  <a16:creationId xmlns:a16="http://schemas.microsoft.com/office/drawing/2014/main" id="{5D56B3FF-2FBE-4CD6-B669-881E617E2546}"/>
                </a:ext>
              </a:extLst>
            </p:cNvPr>
            <p:cNvSpPr/>
            <p:nvPr/>
          </p:nvSpPr>
          <p:spPr>
            <a:xfrm>
              <a:off x="-54817600" y="2687750"/>
              <a:ext cx="281200" cy="318225"/>
            </a:xfrm>
            <a:custGeom>
              <a:avLst/>
              <a:gdLst/>
              <a:ahLst/>
              <a:cxnLst/>
              <a:rect l="l" t="t" r="r" b="b"/>
              <a:pathLst>
                <a:path w="11248" h="12729" extrusionOk="0">
                  <a:moveTo>
                    <a:pt x="5231" y="757"/>
                  </a:moveTo>
                  <a:lnTo>
                    <a:pt x="5231" y="4380"/>
                  </a:lnTo>
                  <a:lnTo>
                    <a:pt x="3782" y="4380"/>
                  </a:lnTo>
                  <a:cubicBezTo>
                    <a:pt x="3817" y="3414"/>
                    <a:pt x="4006" y="2482"/>
                    <a:pt x="4349" y="1765"/>
                  </a:cubicBezTo>
                  <a:cubicBezTo>
                    <a:pt x="4601" y="1261"/>
                    <a:pt x="4916" y="914"/>
                    <a:pt x="5231" y="757"/>
                  </a:cubicBezTo>
                  <a:close/>
                  <a:moveTo>
                    <a:pt x="3970" y="1072"/>
                  </a:moveTo>
                  <a:lnTo>
                    <a:pt x="3970" y="1072"/>
                  </a:lnTo>
                  <a:cubicBezTo>
                    <a:pt x="3876" y="1198"/>
                    <a:pt x="3813" y="1355"/>
                    <a:pt x="3718" y="1450"/>
                  </a:cubicBezTo>
                  <a:cubicBezTo>
                    <a:pt x="3340" y="2238"/>
                    <a:pt x="3088" y="3309"/>
                    <a:pt x="3057" y="4411"/>
                  </a:cubicBezTo>
                  <a:lnTo>
                    <a:pt x="1576" y="4411"/>
                  </a:lnTo>
                  <a:cubicBezTo>
                    <a:pt x="1671" y="2931"/>
                    <a:pt x="2616" y="1670"/>
                    <a:pt x="3970" y="1072"/>
                  </a:cubicBezTo>
                  <a:close/>
                  <a:moveTo>
                    <a:pt x="7310" y="1072"/>
                  </a:moveTo>
                  <a:cubicBezTo>
                    <a:pt x="8665" y="1670"/>
                    <a:pt x="9610" y="2931"/>
                    <a:pt x="9704" y="4411"/>
                  </a:cubicBezTo>
                  <a:lnTo>
                    <a:pt x="8224" y="4411"/>
                  </a:lnTo>
                  <a:cubicBezTo>
                    <a:pt x="8192" y="3309"/>
                    <a:pt x="7940" y="2238"/>
                    <a:pt x="7562" y="1450"/>
                  </a:cubicBezTo>
                  <a:cubicBezTo>
                    <a:pt x="7467" y="1292"/>
                    <a:pt x="7404" y="1198"/>
                    <a:pt x="7310" y="1072"/>
                  </a:cubicBezTo>
                  <a:close/>
                  <a:moveTo>
                    <a:pt x="6018" y="788"/>
                  </a:moveTo>
                  <a:cubicBezTo>
                    <a:pt x="6333" y="946"/>
                    <a:pt x="6648" y="1292"/>
                    <a:pt x="6869" y="1828"/>
                  </a:cubicBezTo>
                  <a:cubicBezTo>
                    <a:pt x="7247" y="2521"/>
                    <a:pt x="7436" y="3435"/>
                    <a:pt x="7467" y="4443"/>
                  </a:cubicBezTo>
                  <a:lnTo>
                    <a:pt x="5987" y="4443"/>
                  </a:lnTo>
                  <a:lnTo>
                    <a:pt x="5987" y="788"/>
                  </a:lnTo>
                  <a:close/>
                  <a:moveTo>
                    <a:pt x="1513" y="6711"/>
                  </a:moveTo>
                  <a:lnTo>
                    <a:pt x="1513" y="8192"/>
                  </a:lnTo>
                  <a:cubicBezTo>
                    <a:pt x="1135" y="8192"/>
                    <a:pt x="788" y="7877"/>
                    <a:pt x="788" y="7436"/>
                  </a:cubicBezTo>
                  <a:cubicBezTo>
                    <a:pt x="788" y="7058"/>
                    <a:pt x="1103" y="6711"/>
                    <a:pt x="1513" y="6711"/>
                  </a:cubicBezTo>
                  <a:close/>
                  <a:moveTo>
                    <a:pt x="9767" y="6711"/>
                  </a:moveTo>
                  <a:cubicBezTo>
                    <a:pt x="10145" y="6711"/>
                    <a:pt x="10492" y="7058"/>
                    <a:pt x="10492" y="7436"/>
                  </a:cubicBezTo>
                  <a:cubicBezTo>
                    <a:pt x="10492" y="7877"/>
                    <a:pt x="10145" y="8192"/>
                    <a:pt x="9767" y="8192"/>
                  </a:cubicBezTo>
                  <a:lnTo>
                    <a:pt x="9767" y="6711"/>
                  </a:lnTo>
                  <a:close/>
                  <a:moveTo>
                    <a:pt x="9043" y="5168"/>
                  </a:moveTo>
                  <a:lnTo>
                    <a:pt x="9043" y="8602"/>
                  </a:lnTo>
                  <a:cubicBezTo>
                    <a:pt x="9011" y="10429"/>
                    <a:pt x="7499" y="11941"/>
                    <a:pt x="5672" y="11941"/>
                  </a:cubicBezTo>
                  <a:cubicBezTo>
                    <a:pt x="3813" y="11941"/>
                    <a:pt x="2301" y="10429"/>
                    <a:pt x="2301" y="8602"/>
                  </a:cubicBezTo>
                  <a:lnTo>
                    <a:pt x="2301" y="5168"/>
                  </a:lnTo>
                  <a:close/>
                  <a:moveTo>
                    <a:pt x="5609" y="1"/>
                  </a:moveTo>
                  <a:cubicBezTo>
                    <a:pt x="2931" y="1"/>
                    <a:pt x="788" y="2175"/>
                    <a:pt x="788" y="4852"/>
                  </a:cubicBezTo>
                  <a:cubicBezTo>
                    <a:pt x="788" y="5041"/>
                    <a:pt x="946" y="5199"/>
                    <a:pt x="1135" y="5199"/>
                  </a:cubicBezTo>
                  <a:lnTo>
                    <a:pt x="1482" y="5199"/>
                  </a:lnTo>
                  <a:lnTo>
                    <a:pt x="1482" y="5987"/>
                  </a:lnTo>
                  <a:cubicBezTo>
                    <a:pt x="662" y="5987"/>
                    <a:pt x="1" y="6648"/>
                    <a:pt x="1" y="7499"/>
                  </a:cubicBezTo>
                  <a:cubicBezTo>
                    <a:pt x="1" y="8318"/>
                    <a:pt x="662" y="8980"/>
                    <a:pt x="1482" y="8980"/>
                  </a:cubicBezTo>
                  <a:cubicBezTo>
                    <a:pt x="1671" y="11059"/>
                    <a:pt x="3466" y="12729"/>
                    <a:pt x="5577" y="12729"/>
                  </a:cubicBezTo>
                  <a:cubicBezTo>
                    <a:pt x="7720" y="12729"/>
                    <a:pt x="9484" y="11059"/>
                    <a:pt x="9673" y="8980"/>
                  </a:cubicBezTo>
                  <a:cubicBezTo>
                    <a:pt x="10492" y="8980"/>
                    <a:pt x="11185" y="8318"/>
                    <a:pt x="11185" y="7499"/>
                  </a:cubicBezTo>
                  <a:cubicBezTo>
                    <a:pt x="11248" y="6648"/>
                    <a:pt x="10586" y="5987"/>
                    <a:pt x="9767" y="5987"/>
                  </a:cubicBezTo>
                  <a:lnTo>
                    <a:pt x="9767" y="5199"/>
                  </a:lnTo>
                  <a:lnTo>
                    <a:pt x="10114" y="5199"/>
                  </a:lnTo>
                  <a:cubicBezTo>
                    <a:pt x="10303" y="5199"/>
                    <a:pt x="10460" y="5041"/>
                    <a:pt x="10460" y="4852"/>
                  </a:cubicBezTo>
                  <a:cubicBezTo>
                    <a:pt x="10460" y="2175"/>
                    <a:pt x="8287" y="1"/>
                    <a:pt x="56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" name="Google Shape;8745;p54">
            <a:extLst>
              <a:ext uri="{FF2B5EF4-FFF2-40B4-BE49-F238E27FC236}">
                <a16:creationId xmlns:a16="http://schemas.microsoft.com/office/drawing/2014/main" id="{EE607377-96E0-4AEA-9281-278ACCDE816C}"/>
              </a:ext>
            </a:extLst>
          </p:cNvPr>
          <p:cNvGrpSpPr/>
          <p:nvPr/>
        </p:nvGrpSpPr>
        <p:grpSpPr>
          <a:xfrm>
            <a:off x="1524419" y="3822686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19" name="Google Shape;8746;p54">
              <a:extLst>
                <a:ext uri="{FF2B5EF4-FFF2-40B4-BE49-F238E27FC236}">
                  <a16:creationId xmlns:a16="http://schemas.microsoft.com/office/drawing/2014/main" id="{4AC2953E-58A4-4846-BABE-ED61C9D68C61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8747;p54">
              <a:extLst>
                <a:ext uri="{FF2B5EF4-FFF2-40B4-BE49-F238E27FC236}">
                  <a16:creationId xmlns:a16="http://schemas.microsoft.com/office/drawing/2014/main" id="{A553F69E-5F8A-441D-B408-E527DF299A9D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8748;p54">
              <a:extLst>
                <a:ext uri="{FF2B5EF4-FFF2-40B4-BE49-F238E27FC236}">
                  <a16:creationId xmlns:a16="http://schemas.microsoft.com/office/drawing/2014/main" id="{12EB03E4-4BFA-413B-8A95-FA82DDA7435C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8749;p54">
              <a:extLst>
                <a:ext uri="{FF2B5EF4-FFF2-40B4-BE49-F238E27FC236}">
                  <a16:creationId xmlns:a16="http://schemas.microsoft.com/office/drawing/2014/main" id="{E4B1FEA1-E8AD-40B8-8229-6BCA2B634B51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8750;p54">
              <a:extLst>
                <a:ext uri="{FF2B5EF4-FFF2-40B4-BE49-F238E27FC236}">
                  <a16:creationId xmlns:a16="http://schemas.microsoft.com/office/drawing/2014/main" id="{04DE2099-C1B4-412E-ADD9-2B6E85FC8193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8751;p54">
              <a:extLst>
                <a:ext uri="{FF2B5EF4-FFF2-40B4-BE49-F238E27FC236}">
                  <a16:creationId xmlns:a16="http://schemas.microsoft.com/office/drawing/2014/main" id="{FEFB3DFD-EC29-4C01-A43D-1F023AD49832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8752;p54">
              <a:extLst>
                <a:ext uri="{FF2B5EF4-FFF2-40B4-BE49-F238E27FC236}">
                  <a16:creationId xmlns:a16="http://schemas.microsoft.com/office/drawing/2014/main" id="{4166A5E5-15A2-4BF3-93E5-056E88B85763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" name="Прямая со стрелкой 4">
            <a:extLst>
              <a:ext uri="{FF2B5EF4-FFF2-40B4-BE49-F238E27FC236}">
                <a16:creationId xmlns:a16="http://schemas.microsoft.com/office/drawing/2014/main" id="{B2F3EC01-8D70-4850-A79E-B073EACA22D2}"/>
              </a:ext>
            </a:extLst>
          </p:cNvPr>
          <p:cNvCxnSpPr>
            <a:cxnSpLocks/>
          </p:cNvCxnSpPr>
          <p:nvPr/>
        </p:nvCxnSpPr>
        <p:spPr>
          <a:xfrm flipV="1">
            <a:off x="849050" y="1972133"/>
            <a:ext cx="916443" cy="347853"/>
          </a:xfrm>
          <a:prstGeom prst="straightConnector1">
            <a:avLst/>
          </a:prstGeom>
          <a:ln>
            <a:solidFill>
              <a:srgbClr val="EC0E4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Прямая со стрелкой 6">
            <a:extLst>
              <a:ext uri="{FF2B5EF4-FFF2-40B4-BE49-F238E27FC236}">
                <a16:creationId xmlns:a16="http://schemas.microsoft.com/office/drawing/2014/main" id="{745914BE-6004-4FB7-971D-06C6DD073C9F}"/>
              </a:ext>
            </a:extLst>
          </p:cNvPr>
          <p:cNvCxnSpPr>
            <a:cxnSpLocks/>
          </p:cNvCxnSpPr>
          <p:nvPr/>
        </p:nvCxnSpPr>
        <p:spPr>
          <a:xfrm flipH="1" flipV="1">
            <a:off x="1827998" y="1972655"/>
            <a:ext cx="872869" cy="371446"/>
          </a:xfrm>
          <a:prstGeom prst="straightConnector1">
            <a:avLst/>
          </a:prstGeom>
          <a:ln>
            <a:solidFill>
              <a:srgbClr val="EC0E4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TextBox 125">
            <a:extLst>
              <a:ext uri="{FF2B5EF4-FFF2-40B4-BE49-F238E27FC236}">
                <a16:creationId xmlns:a16="http://schemas.microsoft.com/office/drawing/2014/main" id="{21A50A10-C248-487F-8791-A9060DD34A40}"/>
              </a:ext>
            </a:extLst>
          </p:cNvPr>
          <p:cNvSpPr txBox="1"/>
          <p:nvPr/>
        </p:nvSpPr>
        <p:spPr>
          <a:xfrm>
            <a:off x="2551392" y="1443333"/>
            <a:ext cx="139316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100" dirty="0">
                <a:solidFill>
                  <a:srgbClr val="171536"/>
                </a:solidFill>
                <a:latin typeface="Roboto Light"/>
                <a:ea typeface="Roboto Light"/>
                <a:sym typeface="Roboto Light"/>
              </a:rPr>
              <a:t>Посмотрели оба пользователя</a:t>
            </a:r>
          </a:p>
        </p:txBody>
      </p:sp>
      <p:cxnSp>
        <p:nvCxnSpPr>
          <p:cNvPr id="12" name="Прямая со стрелкой 11">
            <a:extLst>
              <a:ext uri="{FF2B5EF4-FFF2-40B4-BE49-F238E27FC236}">
                <a16:creationId xmlns:a16="http://schemas.microsoft.com/office/drawing/2014/main" id="{761DCBA1-6453-4BEE-B56B-8F7E75A12C16}"/>
              </a:ext>
            </a:extLst>
          </p:cNvPr>
          <p:cNvCxnSpPr/>
          <p:nvPr/>
        </p:nvCxnSpPr>
        <p:spPr>
          <a:xfrm>
            <a:off x="1210730" y="2954202"/>
            <a:ext cx="1243544" cy="0"/>
          </a:xfrm>
          <a:prstGeom prst="straightConnector1">
            <a:avLst/>
          </a:prstGeom>
          <a:ln>
            <a:solidFill>
              <a:srgbClr val="1E104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TextBox 126">
            <a:extLst>
              <a:ext uri="{FF2B5EF4-FFF2-40B4-BE49-F238E27FC236}">
                <a16:creationId xmlns:a16="http://schemas.microsoft.com/office/drawing/2014/main" id="{864D9179-5D19-4D8A-92C1-8CB699C28F9C}"/>
              </a:ext>
            </a:extLst>
          </p:cNvPr>
          <p:cNvSpPr txBox="1"/>
          <p:nvPr/>
        </p:nvSpPr>
        <p:spPr>
          <a:xfrm>
            <a:off x="1161081" y="2504109"/>
            <a:ext cx="131983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100" dirty="0">
                <a:solidFill>
                  <a:srgbClr val="171536"/>
                </a:solidFill>
                <a:latin typeface="Roboto Light"/>
                <a:ea typeface="Roboto Light"/>
                <a:sym typeface="Roboto Light"/>
              </a:rPr>
              <a:t>Похожие пользователи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4195FE95-71FD-45C4-BB03-ABB1D1A86B84}"/>
              </a:ext>
            </a:extLst>
          </p:cNvPr>
          <p:cNvSpPr txBox="1"/>
          <p:nvPr/>
        </p:nvSpPr>
        <p:spPr>
          <a:xfrm>
            <a:off x="2235737" y="3976818"/>
            <a:ext cx="2099322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100" dirty="0">
                <a:solidFill>
                  <a:srgbClr val="171536"/>
                </a:solidFill>
                <a:latin typeface="Roboto Light"/>
                <a:ea typeface="Roboto Light"/>
                <a:sym typeface="Roboto Light"/>
              </a:rPr>
              <a:t>Посмотрела она, рекомендовано ему!</a:t>
            </a:r>
          </a:p>
        </p:txBody>
      </p: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3A9DE167-C63C-48A1-851F-F73C5A930628}"/>
              </a:ext>
            </a:extLst>
          </p:cNvPr>
          <p:cNvCxnSpPr>
            <a:cxnSpLocks/>
          </p:cNvCxnSpPr>
          <p:nvPr/>
        </p:nvCxnSpPr>
        <p:spPr>
          <a:xfrm>
            <a:off x="957305" y="3191875"/>
            <a:ext cx="790602" cy="550803"/>
          </a:xfrm>
          <a:prstGeom prst="straightConnector1">
            <a:avLst/>
          </a:prstGeom>
          <a:ln>
            <a:solidFill>
              <a:srgbClr val="EC0E4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6" name="Прямая со стрелкой 255">
            <a:extLst>
              <a:ext uri="{FF2B5EF4-FFF2-40B4-BE49-F238E27FC236}">
                <a16:creationId xmlns:a16="http://schemas.microsoft.com/office/drawing/2014/main" id="{D155F899-9DD7-4B26-9237-FD803A7BAED8}"/>
              </a:ext>
            </a:extLst>
          </p:cNvPr>
          <p:cNvCxnSpPr>
            <a:cxnSpLocks/>
          </p:cNvCxnSpPr>
          <p:nvPr/>
        </p:nvCxnSpPr>
        <p:spPr>
          <a:xfrm flipV="1">
            <a:off x="1863824" y="3158344"/>
            <a:ext cx="743826" cy="587315"/>
          </a:xfrm>
          <a:prstGeom prst="straightConnector1">
            <a:avLst/>
          </a:prstGeom>
          <a:ln>
            <a:solidFill>
              <a:srgbClr val="1E104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2" name="Google Shape;8745;p54">
            <a:extLst>
              <a:ext uri="{FF2B5EF4-FFF2-40B4-BE49-F238E27FC236}">
                <a16:creationId xmlns:a16="http://schemas.microsoft.com/office/drawing/2014/main" id="{CE7060F4-B01A-43EC-81B8-CB9BC57D622E}"/>
              </a:ext>
            </a:extLst>
          </p:cNvPr>
          <p:cNvGrpSpPr/>
          <p:nvPr/>
        </p:nvGrpSpPr>
        <p:grpSpPr>
          <a:xfrm>
            <a:off x="1123534" y="1290362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33" name="Google Shape;8746;p54">
              <a:extLst>
                <a:ext uri="{FF2B5EF4-FFF2-40B4-BE49-F238E27FC236}">
                  <a16:creationId xmlns:a16="http://schemas.microsoft.com/office/drawing/2014/main" id="{44CD1DD4-B459-4029-90AC-656F438BB806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8747;p54">
              <a:extLst>
                <a:ext uri="{FF2B5EF4-FFF2-40B4-BE49-F238E27FC236}">
                  <a16:creationId xmlns:a16="http://schemas.microsoft.com/office/drawing/2014/main" id="{4DDEC91E-F885-4622-9B30-A45CE92FD9FF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8748;p54">
              <a:extLst>
                <a:ext uri="{FF2B5EF4-FFF2-40B4-BE49-F238E27FC236}">
                  <a16:creationId xmlns:a16="http://schemas.microsoft.com/office/drawing/2014/main" id="{833C89CE-1874-45EC-8AFF-75A18BA9A4C7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8749;p54">
              <a:extLst>
                <a:ext uri="{FF2B5EF4-FFF2-40B4-BE49-F238E27FC236}">
                  <a16:creationId xmlns:a16="http://schemas.microsoft.com/office/drawing/2014/main" id="{C3389F7A-D438-4371-933A-AE986A565FF7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8750;p54">
              <a:extLst>
                <a:ext uri="{FF2B5EF4-FFF2-40B4-BE49-F238E27FC236}">
                  <a16:creationId xmlns:a16="http://schemas.microsoft.com/office/drawing/2014/main" id="{E157D8E8-9C01-4FE7-B6EF-0EB3FAA1F574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8751;p54">
              <a:extLst>
                <a:ext uri="{FF2B5EF4-FFF2-40B4-BE49-F238E27FC236}">
                  <a16:creationId xmlns:a16="http://schemas.microsoft.com/office/drawing/2014/main" id="{DC827070-6204-4183-81E8-C2AB9873934A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8752;p54">
              <a:extLst>
                <a:ext uri="{FF2B5EF4-FFF2-40B4-BE49-F238E27FC236}">
                  <a16:creationId xmlns:a16="http://schemas.microsoft.com/office/drawing/2014/main" id="{D6F45857-1404-4061-BA62-524F7510B04A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8745;p54">
            <a:extLst>
              <a:ext uri="{FF2B5EF4-FFF2-40B4-BE49-F238E27FC236}">
                <a16:creationId xmlns:a16="http://schemas.microsoft.com/office/drawing/2014/main" id="{2D1910DF-5967-45AA-AC85-379D627BDED5}"/>
              </a:ext>
            </a:extLst>
          </p:cNvPr>
          <p:cNvGrpSpPr/>
          <p:nvPr/>
        </p:nvGrpSpPr>
        <p:grpSpPr>
          <a:xfrm>
            <a:off x="1843341" y="1291650"/>
            <a:ext cx="641959" cy="641959"/>
            <a:chOff x="-2419325" y="2408150"/>
            <a:chExt cx="291450" cy="291450"/>
          </a:xfrm>
          <a:solidFill>
            <a:srgbClr val="EC0E43"/>
          </a:solidFill>
        </p:grpSpPr>
        <p:sp>
          <p:nvSpPr>
            <p:cNvPr id="141" name="Google Shape;8746;p54">
              <a:extLst>
                <a:ext uri="{FF2B5EF4-FFF2-40B4-BE49-F238E27FC236}">
                  <a16:creationId xmlns:a16="http://schemas.microsoft.com/office/drawing/2014/main" id="{9E4E2C43-5763-4885-8FD1-90DD24CD08B3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8747;p54">
              <a:extLst>
                <a:ext uri="{FF2B5EF4-FFF2-40B4-BE49-F238E27FC236}">
                  <a16:creationId xmlns:a16="http://schemas.microsoft.com/office/drawing/2014/main" id="{DD8B82DC-FDA6-4161-B897-29C574BE235F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8748;p54">
              <a:extLst>
                <a:ext uri="{FF2B5EF4-FFF2-40B4-BE49-F238E27FC236}">
                  <a16:creationId xmlns:a16="http://schemas.microsoft.com/office/drawing/2014/main" id="{312A236F-4409-4F4A-A940-615C50F593C4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8749;p54">
              <a:extLst>
                <a:ext uri="{FF2B5EF4-FFF2-40B4-BE49-F238E27FC236}">
                  <a16:creationId xmlns:a16="http://schemas.microsoft.com/office/drawing/2014/main" id="{1B033B3A-0562-4720-BF36-DC08D032FFAA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8750;p54">
              <a:extLst>
                <a:ext uri="{FF2B5EF4-FFF2-40B4-BE49-F238E27FC236}">
                  <a16:creationId xmlns:a16="http://schemas.microsoft.com/office/drawing/2014/main" id="{AB94B0E8-0F25-4DFC-A8A0-60EED7E1A9BB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8751;p54">
              <a:extLst>
                <a:ext uri="{FF2B5EF4-FFF2-40B4-BE49-F238E27FC236}">
                  <a16:creationId xmlns:a16="http://schemas.microsoft.com/office/drawing/2014/main" id="{4F352713-1B14-4CE1-A355-633BC5805DDD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8752;p54">
              <a:extLst>
                <a:ext uri="{FF2B5EF4-FFF2-40B4-BE49-F238E27FC236}">
                  <a16:creationId xmlns:a16="http://schemas.microsoft.com/office/drawing/2014/main" id="{F114CA44-3B64-4518-87B5-44899418795E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8"/>
          <p:cNvSpPr txBox="1">
            <a:spLocks noGrp="1"/>
          </p:cNvSpPr>
          <p:nvPr>
            <p:ph type="ctrTitle" idx="4294967295"/>
          </p:nvPr>
        </p:nvSpPr>
        <p:spPr>
          <a:xfrm>
            <a:off x="685800" y="958826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800" dirty="0">
                <a:solidFill>
                  <a:srgbClr val="1E1044"/>
                </a:solidFill>
              </a:rPr>
              <a:t>60%</a:t>
            </a:r>
            <a:endParaRPr sz="4800" dirty="0">
              <a:solidFill>
                <a:srgbClr val="1E1044"/>
              </a:solidFill>
            </a:endParaRPr>
          </a:p>
        </p:txBody>
      </p:sp>
      <p:sp>
        <p:nvSpPr>
          <p:cNvPr id="290" name="Google Shape;290;p28"/>
          <p:cNvSpPr txBox="1">
            <a:spLocks noGrp="1"/>
          </p:cNvSpPr>
          <p:nvPr>
            <p:ph type="subTitle" idx="4294967295"/>
          </p:nvPr>
        </p:nvSpPr>
        <p:spPr>
          <a:xfrm>
            <a:off x="2214429" y="1632247"/>
            <a:ext cx="4715142" cy="74604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-RU" sz="1400" dirty="0">
                <a:solidFill>
                  <a:srgbClr val="1E1044"/>
                </a:solidFill>
              </a:rPr>
              <a:t>пользователей получили хотя бы 1 точную рекомендацию</a:t>
            </a:r>
            <a:endParaRPr sz="1400" dirty="0">
              <a:solidFill>
                <a:srgbClr val="1E1044"/>
              </a:solidFill>
            </a:endParaRPr>
          </a:p>
        </p:txBody>
      </p:sp>
      <p:sp>
        <p:nvSpPr>
          <p:cNvPr id="292" name="Google Shape;292;p28"/>
          <p:cNvSpPr txBox="1">
            <a:spLocks noGrp="1"/>
          </p:cNvSpPr>
          <p:nvPr>
            <p:ph type="subTitle" idx="4294967295"/>
          </p:nvPr>
        </p:nvSpPr>
        <p:spPr>
          <a:xfrm>
            <a:off x="685800" y="3673237"/>
            <a:ext cx="7772400" cy="37297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-RU" sz="1400" dirty="0">
                <a:solidFill>
                  <a:srgbClr val="1E1044"/>
                </a:solidFill>
              </a:rPr>
              <a:t>Показатели основаны на тестовых результатах для модели.</a:t>
            </a:r>
            <a:endParaRPr sz="1400" dirty="0">
              <a:solidFill>
                <a:srgbClr val="1E1044"/>
              </a:solidFill>
            </a:endParaRPr>
          </a:p>
        </p:txBody>
      </p:sp>
      <p:sp>
        <p:nvSpPr>
          <p:cNvPr id="293" name="Google Shape;293;p28"/>
          <p:cNvSpPr txBox="1">
            <a:spLocks noGrp="1"/>
          </p:cNvSpPr>
          <p:nvPr>
            <p:ph type="ctrTitle" idx="4294967295"/>
          </p:nvPr>
        </p:nvSpPr>
        <p:spPr>
          <a:xfrm>
            <a:off x="685800" y="2273276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800" dirty="0">
                <a:solidFill>
                  <a:srgbClr val="1E1044"/>
                </a:solidFill>
              </a:rPr>
              <a:t>9 из 20</a:t>
            </a:r>
            <a:endParaRPr sz="4800" dirty="0">
              <a:solidFill>
                <a:srgbClr val="1E1044"/>
              </a:solidFill>
            </a:endParaRPr>
          </a:p>
        </p:txBody>
      </p:sp>
      <p:sp>
        <p:nvSpPr>
          <p:cNvPr id="294" name="Google Shape;294;p28"/>
          <p:cNvSpPr txBox="1">
            <a:spLocks noGrp="1"/>
          </p:cNvSpPr>
          <p:nvPr>
            <p:ph type="subTitle" idx="4294967295"/>
          </p:nvPr>
        </p:nvSpPr>
        <p:spPr>
          <a:xfrm>
            <a:off x="2568012" y="2883352"/>
            <a:ext cx="4007977" cy="74604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-RU" sz="1400" dirty="0">
                <a:solidFill>
                  <a:srgbClr val="1E1044"/>
                </a:solidFill>
              </a:rPr>
              <a:t>максимальное значение предсказанных рекомендаций на 1 пользователя</a:t>
            </a:r>
            <a:endParaRPr sz="1400" dirty="0">
              <a:solidFill>
                <a:srgbClr val="1E1044"/>
              </a:solidFill>
            </a:endParaRPr>
          </a:p>
        </p:txBody>
      </p:sp>
      <p:grpSp>
        <p:nvGrpSpPr>
          <p:cNvPr id="295" name="Google Shape;295;p28"/>
          <p:cNvGrpSpPr/>
          <p:nvPr/>
        </p:nvGrpSpPr>
        <p:grpSpPr>
          <a:xfrm>
            <a:off x="4433048" y="4413425"/>
            <a:ext cx="277859" cy="201655"/>
            <a:chOff x="3932350" y="3714775"/>
            <a:chExt cx="439650" cy="319075"/>
          </a:xfrm>
          <a:solidFill>
            <a:schemeClr val="bg1"/>
          </a:solidFill>
        </p:grpSpPr>
        <p:sp>
          <p:nvSpPr>
            <p:cNvPr id="296" name="Google Shape;296;p28"/>
            <p:cNvSpPr/>
            <p:nvPr/>
          </p:nvSpPr>
          <p:spPr>
            <a:xfrm>
              <a:off x="3932350" y="3714775"/>
              <a:ext cx="439650" cy="319075"/>
            </a:xfrm>
            <a:custGeom>
              <a:avLst/>
              <a:gdLst/>
              <a:ahLst/>
              <a:cxnLst/>
              <a:rect l="l" t="t" r="r" b="b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grpFill/>
            <a:ln w="9525" cap="rnd" cmpd="sng">
              <a:solidFill>
                <a:srgbClr val="1E104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97" name="Google Shape;297;p28"/>
            <p:cNvSpPr/>
            <p:nvPr/>
          </p:nvSpPr>
          <p:spPr>
            <a:xfrm>
              <a:off x="39701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grpFill/>
            <a:ln w="9525" cap="rnd" cmpd="sng">
              <a:solidFill>
                <a:srgbClr val="1E104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98" name="Google Shape;298;p28"/>
            <p:cNvSpPr/>
            <p:nvPr/>
          </p:nvSpPr>
          <p:spPr>
            <a:xfrm>
              <a:off x="42788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grpFill/>
            <a:ln w="9525" cap="rnd" cmpd="sng">
              <a:solidFill>
                <a:srgbClr val="1E104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99" name="Google Shape;299;p28"/>
            <p:cNvSpPr/>
            <p:nvPr/>
          </p:nvSpPr>
          <p:spPr>
            <a:xfrm>
              <a:off x="4073000" y="3716600"/>
              <a:ext cx="77350" cy="278900"/>
            </a:xfrm>
            <a:custGeom>
              <a:avLst/>
              <a:gdLst/>
              <a:ahLst/>
              <a:cxnLst/>
              <a:rect l="l" t="t" r="r" b="b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grpFill/>
            <a:ln w="9525" cap="rnd" cmpd="sng">
              <a:solidFill>
                <a:srgbClr val="1E104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00" name="Google Shape;300;p28"/>
            <p:cNvSpPr/>
            <p:nvPr/>
          </p:nvSpPr>
          <p:spPr>
            <a:xfrm>
              <a:off x="4175900" y="3787250"/>
              <a:ext cx="77350" cy="208250"/>
            </a:xfrm>
            <a:custGeom>
              <a:avLst/>
              <a:gdLst/>
              <a:ahLst/>
              <a:cxnLst/>
              <a:rect l="l" t="t" r="r" b="b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grpFill/>
            <a:ln w="9525" cap="rnd" cmpd="sng">
              <a:solidFill>
                <a:srgbClr val="1E104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301" name="Google Shape;301;p28"/>
          <p:cNvSpPr txBox="1">
            <a:spLocks noGrp="1"/>
          </p:cNvSpPr>
          <p:nvPr>
            <p:ph type="sldNum" idx="12"/>
          </p:nvPr>
        </p:nvSpPr>
        <p:spPr>
          <a:xfrm>
            <a:off x="4297650" y="4791900"/>
            <a:ext cx="548700" cy="35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866836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6"/>
          <p:cNvSpPr txBox="1">
            <a:spLocks noGrp="1"/>
          </p:cNvSpPr>
          <p:nvPr>
            <p:ph type="body" idx="1"/>
          </p:nvPr>
        </p:nvSpPr>
        <p:spPr>
          <a:xfrm>
            <a:off x="662299" y="1778141"/>
            <a:ext cx="7819402" cy="124557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i="0" dirty="0">
                <a:solidFill>
                  <a:schemeClr val="bg1"/>
                </a:solidFill>
                <a:highlight>
                  <a:srgbClr val="EC0E43"/>
                </a:highlight>
                <a:latin typeface="Roboto Light" panose="02000000000000000000" pitchFamily="2" charset="0"/>
                <a:ea typeface="Roboto Light" panose="02000000000000000000" pitchFamily="2" charset="0"/>
              </a:rPr>
              <a:t>360ms</a:t>
            </a:r>
            <a:r>
              <a:rPr lang="ru-RU" i="0" dirty="0">
                <a:solidFill>
                  <a:srgbClr val="1E1044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 – время на обучение</a:t>
            </a: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-RU" i="0" dirty="0">
                <a:solidFill>
                  <a:srgbClr val="1E1044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получение рекомендаций для 1 пользователя </a:t>
            </a:r>
            <a:r>
              <a:rPr lang="en-US" i="0" dirty="0">
                <a:solidFill>
                  <a:schemeClr val="bg1"/>
                </a:solidFill>
                <a:highlight>
                  <a:srgbClr val="EC0E43"/>
                </a:highlight>
                <a:latin typeface="Roboto Light" panose="02000000000000000000" pitchFamily="2" charset="0"/>
                <a:ea typeface="Roboto Light" panose="02000000000000000000" pitchFamily="2" charset="0"/>
              </a:rPr>
              <a:t>~1-3ms</a:t>
            </a:r>
            <a:endParaRPr i="0" dirty="0">
              <a:solidFill>
                <a:srgbClr val="1E1044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19" name="Google Shape;119;p16"/>
          <p:cNvSpPr txBox="1">
            <a:spLocks noGrp="1"/>
          </p:cNvSpPr>
          <p:nvPr>
            <p:ph type="sldNum" idx="12"/>
          </p:nvPr>
        </p:nvSpPr>
        <p:spPr>
          <a:xfrm>
            <a:off x="4297650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879525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398;p26">
            <a:extLst>
              <a:ext uri="{FF2B5EF4-FFF2-40B4-BE49-F238E27FC236}">
                <a16:creationId xmlns:a16="http://schemas.microsoft.com/office/drawing/2014/main" id="{C8552001-A5DF-4D2D-BD68-406F394BC478}"/>
              </a:ext>
            </a:extLst>
          </p:cNvPr>
          <p:cNvSpPr/>
          <p:nvPr/>
        </p:nvSpPr>
        <p:spPr>
          <a:xfrm>
            <a:off x="3357102" y="1661222"/>
            <a:ext cx="1062498" cy="381000"/>
          </a:xfrm>
          <a:prstGeom prst="homePlate">
            <a:avLst>
              <a:gd name="adj" fmla="val 50000"/>
            </a:avLst>
          </a:prstGeom>
          <a:solidFill>
            <a:srgbClr val="1E10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235" name="Google Shape;398;p26">
            <a:extLst>
              <a:ext uri="{FF2B5EF4-FFF2-40B4-BE49-F238E27FC236}">
                <a16:creationId xmlns:a16="http://schemas.microsoft.com/office/drawing/2014/main" id="{67066DFE-E512-4DD3-A6ED-958C52BB6FF5}"/>
              </a:ext>
            </a:extLst>
          </p:cNvPr>
          <p:cNvSpPr/>
          <p:nvPr/>
        </p:nvSpPr>
        <p:spPr>
          <a:xfrm>
            <a:off x="3357102" y="2358672"/>
            <a:ext cx="1062498" cy="381000"/>
          </a:xfrm>
          <a:prstGeom prst="homePlate">
            <a:avLst>
              <a:gd name="adj" fmla="val 50000"/>
            </a:avLst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258" name="Google Shape;258;p22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>
                <a:solidFill>
                  <a:srgbClr val="171536"/>
                </a:solidFill>
              </a:rPr>
              <a:t>Новые пользователи</a:t>
            </a:r>
            <a:endParaRPr sz="3000" dirty="0">
              <a:solidFill>
                <a:srgbClr val="171536"/>
              </a:solidFill>
            </a:endParaRPr>
          </a:p>
        </p:txBody>
      </p:sp>
      <p:sp>
        <p:nvSpPr>
          <p:cNvPr id="259" name="Google Shape;259;p22"/>
          <p:cNvSpPr txBox="1">
            <a:spLocks noGrp="1"/>
          </p:cNvSpPr>
          <p:nvPr>
            <p:ph type="subTitle" idx="1"/>
          </p:nvPr>
        </p:nvSpPr>
        <p:spPr>
          <a:xfrm>
            <a:off x="4917349" y="2540758"/>
            <a:ext cx="3457500" cy="19238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</a:pPr>
            <a:r>
              <a:rPr lang="ru-RU" dirty="0">
                <a:solidFill>
                  <a:srgbClr val="171536"/>
                </a:solidFill>
              </a:rPr>
              <a:t>Ранжирование новостей для новых пользователей также основано на актуальности.</a:t>
            </a:r>
          </a:p>
          <a:p>
            <a:pPr marL="0" lvl="0" indent="0">
              <a:buClr>
                <a:schemeClr val="dk1"/>
              </a:buClr>
            </a:pPr>
            <a:r>
              <a:rPr lang="ru-RU" dirty="0">
                <a:solidFill>
                  <a:srgbClr val="171536"/>
                </a:solidFill>
              </a:rPr>
              <a:t>Чем старше новость, тем более популярной она должна быть, чтобы попасть в рекомендации.</a:t>
            </a:r>
          </a:p>
          <a:p>
            <a:pPr marL="0" lvl="0" indent="0">
              <a:buClr>
                <a:schemeClr val="dk1"/>
              </a:buClr>
            </a:pPr>
            <a:endParaRPr lang="ru-RU" dirty="0">
              <a:solidFill>
                <a:srgbClr val="171536"/>
              </a:solidFill>
            </a:endParaRPr>
          </a:p>
          <a:p>
            <a:pPr marL="0" lvl="0" indent="0">
              <a:buClr>
                <a:schemeClr val="dk1"/>
              </a:buClr>
            </a:pPr>
            <a:r>
              <a:rPr lang="ru-RU" dirty="0">
                <a:solidFill>
                  <a:srgbClr val="171536"/>
                </a:solidFill>
              </a:rPr>
              <a:t>Если и пользователь новый и новость новая, то на старте мы искусственно повышаем </a:t>
            </a:r>
            <a:r>
              <a:rPr lang="ru-RU" dirty="0" err="1">
                <a:solidFill>
                  <a:srgbClr val="171536"/>
                </a:solidFill>
              </a:rPr>
              <a:t>ранк</a:t>
            </a:r>
            <a:r>
              <a:rPr lang="ru-RU" dirty="0">
                <a:solidFill>
                  <a:srgbClr val="171536"/>
                </a:solidFill>
              </a:rPr>
              <a:t> новости, позволяя выйти в рекомендации, чтобы определить реальную заинтересованность к новости.</a:t>
            </a:r>
            <a:endParaRPr lang="ru-RU" dirty="0"/>
          </a:p>
        </p:txBody>
      </p:sp>
      <p:cxnSp>
        <p:nvCxnSpPr>
          <p:cNvPr id="70" name="Google Shape;253;p21">
            <a:extLst>
              <a:ext uri="{FF2B5EF4-FFF2-40B4-BE49-F238E27FC236}">
                <a16:creationId xmlns:a16="http://schemas.microsoft.com/office/drawing/2014/main" id="{5F7A0A81-CB9A-43CB-BA67-DFC63804FC46}"/>
              </a:ext>
            </a:extLst>
          </p:cNvPr>
          <p:cNvCxnSpPr>
            <a:cxnSpLocks/>
          </p:cNvCxnSpPr>
          <p:nvPr/>
        </p:nvCxnSpPr>
        <p:spPr>
          <a:xfrm>
            <a:off x="4917349" y="2364276"/>
            <a:ext cx="4226651" cy="0"/>
          </a:xfrm>
          <a:prstGeom prst="straightConnector1">
            <a:avLst/>
          </a:prstGeom>
          <a:noFill/>
          <a:ln w="9525" cap="flat" cmpd="sng">
            <a:solidFill>
              <a:srgbClr val="FF515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" name="object 27">
            <a:extLst>
              <a:ext uri="{FF2B5EF4-FFF2-40B4-BE49-F238E27FC236}">
                <a16:creationId xmlns:a16="http://schemas.microsoft.com/office/drawing/2014/main" id="{EA809C00-5C39-42AD-AFB0-D00304E00662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8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73" name="Рисунок 72">
            <a:extLst>
              <a:ext uri="{FF2B5EF4-FFF2-40B4-BE49-F238E27FC236}">
                <a16:creationId xmlns:a16="http://schemas.microsoft.com/office/drawing/2014/main" id="{3E165EDE-6FF4-0346-8E76-7CC37FA1AB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  <p:grpSp>
        <p:nvGrpSpPr>
          <p:cNvPr id="132" name="Google Shape;8745;p54">
            <a:extLst>
              <a:ext uri="{FF2B5EF4-FFF2-40B4-BE49-F238E27FC236}">
                <a16:creationId xmlns:a16="http://schemas.microsoft.com/office/drawing/2014/main" id="{CE7060F4-B01A-43EC-81B8-CB9BC57D622E}"/>
              </a:ext>
            </a:extLst>
          </p:cNvPr>
          <p:cNvGrpSpPr/>
          <p:nvPr/>
        </p:nvGrpSpPr>
        <p:grpSpPr>
          <a:xfrm>
            <a:off x="349360" y="1470060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33" name="Google Shape;8746;p54">
              <a:extLst>
                <a:ext uri="{FF2B5EF4-FFF2-40B4-BE49-F238E27FC236}">
                  <a16:creationId xmlns:a16="http://schemas.microsoft.com/office/drawing/2014/main" id="{44CD1DD4-B459-4029-90AC-656F438BB806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8747;p54">
              <a:extLst>
                <a:ext uri="{FF2B5EF4-FFF2-40B4-BE49-F238E27FC236}">
                  <a16:creationId xmlns:a16="http://schemas.microsoft.com/office/drawing/2014/main" id="{4DDEC91E-F885-4622-9B30-A45CE92FD9FF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8748;p54">
              <a:extLst>
                <a:ext uri="{FF2B5EF4-FFF2-40B4-BE49-F238E27FC236}">
                  <a16:creationId xmlns:a16="http://schemas.microsoft.com/office/drawing/2014/main" id="{833C89CE-1874-45EC-8AFF-75A18BA9A4C7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8749;p54">
              <a:extLst>
                <a:ext uri="{FF2B5EF4-FFF2-40B4-BE49-F238E27FC236}">
                  <a16:creationId xmlns:a16="http://schemas.microsoft.com/office/drawing/2014/main" id="{C3389F7A-D438-4371-933A-AE986A565FF7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8750;p54">
              <a:extLst>
                <a:ext uri="{FF2B5EF4-FFF2-40B4-BE49-F238E27FC236}">
                  <a16:creationId xmlns:a16="http://schemas.microsoft.com/office/drawing/2014/main" id="{E157D8E8-9C01-4FE7-B6EF-0EB3FAA1F574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8751;p54">
              <a:extLst>
                <a:ext uri="{FF2B5EF4-FFF2-40B4-BE49-F238E27FC236}">
                  <a16:creationId xmlns:a16="http://schemas.microsoft.com/office/drawing/2014/main" id="{DC827070-6204-4183-81E8-C2AB9873934A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8752;p54">
              <a:extLst>
                <a:ext uri="{FF2B5EF4-FFF2-40B4-BE49-F238E27FC236}">
                  <a16:creationId xmlns:a16="http://schemas.microsoft.com/office/drawing/2014/main" id="{D6F45857-1404-4061-BA62-524F7510B04A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8745;p54">
            <a:extLst>
              <a:ext uri="{FF2B5EF4-FFF2-40B4-BE49-F238E27FC236}">
                <a16:creationId xmlns:a16="http://schemas.microsoft.com/office/drawing/2014/main" id="{2D1910DF-5967-45AA-AC85-379D627BDED5}"/>
              </a:ext>
            </a:extLst>
          </p:cNvPr>
          <p:cNvGrpSpPr/>
          <p:nvPr/>
        </p:nvGrpSpPr>
        <p:grpSpPr>
          <a:xfrm>
            <a:off x="1106750" y="1470060"/>
            <a:ext cx="641959" cy="641959"/>
            <a:chOff x="-2419325" y="2408150"/>
            <a:chExt cx="291450" cy="291450"/>
          </a:xfrm>
          <a:solidFill>
            <a:srgbClr val="EC0E43"/>
          </a:solidFill>
        </p:grpSpPr>
        <p:sp>
          <p:nvSpPr>
            <p:cNvPr id="141" name="Google Shape;8746;p54">
              <a:extLst>
                <a:ext uri="{FF2B5EF4-FFF2-40B4-BE49-F238E27FC236}">
                  <a16:creationId xmlns:a16="http://schemas.microsoft.com/office/drawing/2014/main" id="{9E4E2C43-5763-4885-8FD1-90DD24CD08B3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8747;p54">
              <a:extLst>
                <a:ext uri="{FF2B5EF4-FFF2-40B4-BE49-F238E27FC236}">
                  <a16:creationId xmlns:a16="http://schemas.microsoft.com/office/drawing/2014/main" id="{DD8B82DC-FDA6-4161-B897-29C574BE235F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8748;p54">
              <a:extLst>
                <a:ext uri="{FF2B5EF4-FFF2-40B4-BE49-F238E27FC236}">
                  <a16:creationId xmlns:a16="http://schemas.microsoft.com/office/drawing/2014/main" id="{312A236F-4409-4F4A-A940-615C50F593C4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8749;p54">
              <a:extLst>
                <a:ext uri="{FF2B5EF4-FFF2-40B4-BE49-F238E27FC236}">
                  <a16:creationId xmlns:a16="http://schemas.microsoft.com/office/drawing/2014/main" id="{1B033B3A-0562-4720-BF36-DC08D032FFAA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8750;p54">
              <a:extLst>
                <a:ext uri="{FF2B5EF4-FFF2-40B4-BE49-F238E27FC236}">
                  <a16:creationId xmlns:a16="http://schemas.microsoft.com/office/drawing/2014/main" id="{AB94B0E8-0F25-4DFC-A8A0-60EED7E1A9BB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8751;p54">
              <a:extLst>
                <a:ext uri="{FF2B5EF4-FFF2-40B4-BE49-F238E27FC236}">
                  <a16:creationId xmlns:a16="http://schemas.microsoft.com/office/drawing/2014/main" id="{4F352713-1B14-4CE1-A355-633BC5805DDD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8752;p54">
              <a:extLst>
                <a:ext uri="{FF2B5EF4-FFF2-40B4-BE49-F238E27FC236}">
                  <a16:creationId xmlns:a16="http://schemas.microsoft.com/office/drawing/2014/main" id="{F114CA44-3B64-4518-87B5-44899418795E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" name="Google Shape;8745;p54">
            <a:extLst>
              <a:ext uri="{FF2B5EF4-FFF2-40B4-BE49-F238E27FC236}">
                <a16:creationId xmlns:a16="http://schemas.microsoft.com/office/drawing/2014/main" id="{036D4F1D-8324-4689-9FA1-7CA5C08D9D36}"/>
              </a:ext>
            </a:extLst>
          </p:cNvPr>
          <p:cNvGrpSpPr/>
          <p:nvPr/>
        </p:nvGrpSpPr>
        <p:grpSpPr>
          <a:xfrm>
            <a:off x="1864140" y="1470060"/>
            <a:ext cx="641959" cy="641959"/>
            <a:chOff x="-2419325" y="2408150"/>
            <a:chExt cx="291450" cy="291450"/>
          </a:xfrm>
          <a:solidFill>
            <a:srgbClr val="EC0E43"/>
          </a:solidFill>
        </p:grpSpPr>
        <p:sp>
          <p:nvSpPr>
            <p:cNvPr id="50" name="Google Shape;8746;p54">
              <a:extLst>
                <a:ext uri="{FF2B5EF4-FFF2-40B4-BE49-F238E27FC236}">
                  <a16:creationId xmlns:a16="http://schemas.microsoft.com/office/drawing/2014/main" id="{22BB6ED3-609F-4D45-923B-CC094B22EB11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8747;p54">
              <a:extLst>
                <a:ext uri="{FF2B5EF4-FFF2-40B4-BE49-F238E27FC236}">
                  <a16:creationId xmlns:a16="http://schemas.microsoft.com/office/drawing/2014/main" id="{D14DD674-26EC-4D19-BD1B-25D367EF525A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8748;p54">
              <a:extLst>
                <a:ext uri="{FF2B5EF4-FFF2-40B4-BE49-F238E27FC236}">
                  <a16:creationId xmlns:a16="http://schemas.microsoft.com/office/drawing/2014/main" id="{8EF6E9FB-FE83-4982-9873-5A057AD16B68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8749;p54">
              <a:extLst>
                <a:ext uri="{FF2B5EF4-FFF2-40B4-BE49-F238E27FC236}">
                  <a16:creationId xmlns:a16="http://schemas.microsoft.com/office/drawing/2014/main" id="{AD978FBF-2FC9-46CF-8F22-97C5FB5BFF77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8750;p54">
              <a:extLst>
                <a:ext uri="{FF2B5EF4-FFF2-40B4-BE49-F238E27FC236}">
                  <a16:creationId xmlns:a16="http://schemas.microsoft.com/office/drawing/2014/main" id="{5996012A-0461-4AAD-A496-1467799EB6F1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8751;p54">
              <a:extLst>
                <a:ext uri="{FF2B5EF4-FFF2-40B4-BE49-F238E27FC236}">
                  <a16:creationId xmlns:a16="http://schemas.microsoft.com/office/drawing/2014/main" id="{95C9B1BC-0CF8-4C35-82D8-9224D99A2725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8752;p54">
              <a:extLst>
                <a:ext uri="{FF2B5EF4-FFF2-40B4-BE49-F238E27FC236}">
                  <a16:creationId xmlns:a16="http://schemas.microsoft.com/office/drawing/2014/main" id="{FEFA905D-18F9-4DB4-BE6B-25EA00677B79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" name="Google Shape;8745;p54">
            <a:extLst>
              <a:ext uri="{FF2B5EF4-FFF2-40B4-BE49-F238E27FC236}">
                <a16:creationId xmlns:a16="http://schemas.microsoft.com/office/drawing/2014/main" id="{01545D88-B657-4D8C-ADD3-70FD9F580A28}"/>
              </a:ext>
            </a:extLst>
          </p:cNvPr>
          <p:cNvGrpSpPr/>
          <p:nvPr/>
        </p:nvGrpSpPr>
        <p:grpSpPr>
          <a:xfrm>
            <a:off x="2621530" y="1470060"/>
            <a:ext cx="641959" cy="641959"/>
            <a:chOff x="-2419325" y="2408150"/>
            <a:chExt cx="291450" cy="291450"/>
          </a:xfrm>
          <a:solidFill>
            <a:srgbClr val="EC0E43"/>
          </a:solidFill>
        </p:grpSpPr>
        <p:sp>
          <p:nvSpPr>
            <p:cNvPr id="58" name="Google Shape;8746;p54">
              <a:extLst>
                <a:ext uri="{FF2B5EF4-FFF2-40B4-BE49-F238E27FC236}">
                  <a16:creationId xmlns:a16="http://schemas.microsoft.com/office/drawing/2014/main" id="{7D904B67-A181-4A61-B14A-E3D613FB790E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8747;p54">
              <a:extLst>
                <a:ext uri="{FF2B5EF4-FFF2-40B4-BE49-F238E27FC236}">
                  <a16:creationId xmlns:a16="http://schemas.microsoft.com/office/drawing/2014/main" id="{C5E7B1B5-B93B-40E8-835C-EBD3C3587089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8748;p54">
              <a:extLst>
                <a:ext uri="{FF2B5EF4-FFF2-40B4-BE49-F238E27FC236}">
                  <a16:creationId xmlns:a16="http://schemas.microsoft.com/office/drawing/2014/main" id="{647BF2ED-80D7-408F-B244-9168D5C35B15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8749;p54">
              <a:extLst>
                <a:ext uri="{FF2B5EF4-FFF2-40B4-BE49-F238E27FC236}">
                  <a16:creationId xmlns:a16="http://schemas.microsoft.com/office/drawing/2014/main" id="{DB9DAD41-9F67-415A-BB86-9B283F300A02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8750;p54">
              <a:extLst>
                <a:ext uri="{FF2B5EF4-FFF2-40B4-BE49-F238E27FC236}">
                  <a16:creationId xmlns:a16="http://schemas.microsoft.com/office/drawing/2014/main" id="{DCD08C8A-61F6-4475-88B9-727A97F4E33A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8751;p54">
              <a:extLst>
                <a:ext uri="{FF2B5EF4-FFF2-40B4-BE49-F238E27FC236}">
                  <a16:creationId xmlns:a16="http://schemas.microsoft.com/office/drawing/2014/main" id="{D4E9037E-2E19-4E86-855F-7973FA9DCAEA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8752;p54">
              <a:extLst>
                <a:ext uri="{FF2B5EF4-FFF2-40B4-BE49-F238E27FC236}">
                  <a16:creationId xmlns:a16="http://schemas.microsoft.com/office/drawing/2014/main" id="{0B35EF60-42BB-4CB2-83D4-6BFEA0C611B5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" name="Google Shape;8745;p54">
            <a:extLst>
              <a:ext uri="{FF2B5EF4-FFF2-40B4-BE49-F238E27FC236}">
                <a16:creationId xmlns:a16="http://schemas.microsoft.com/office/drawing/2014/main" id="{7EF4613B-FF30-4DC1-9D9E-831A2FF61D79}"/>
              </a:ext>
            </a:extLst>
          </p:cNvPr>
          <p:cNvGrpSpPr/>
          <p:nvPr/>
        </p:nvGrpSpPr>
        <p:grpSpPr>
          <a:xfrm>
            <a:off x="357828" y="2245179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11" name="Google Shape;8746;p54">
              <a:extLst>
                <a:ext uri="{FF2B5EF4-FFF2-40B4-BE49-F238E27FC236}">
                  <a16:creationId xmlns:a16="http://schemas.microsoft.com/office/drawing/2014/main" id="{EFA77DD3-39DA-4EF9-824A-63269F527B9B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8747;p54">
              <a:extLst>
                <a:ext uri="{FF2B5EF4-FFF2-40B4-BE49-F238E27FC236}">
                  <a16:creationId xmlns:a16="http://schemas.microsoft.com/office/drawing/2014/main" id="{1C1B9E2D-64ED-4FFC-A873-EC7F8F283A7F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8748;p54">
              <a:extLst>
                <a:ext uri="{FF2B5EF4-FFF2-40B4-BE49-F238E27FC236}">
                  <a16:creationId xmlns:a16="http://schemas.microsoft.com/office/drawing/2014/main" id="{9E50468F-4FF8-4633-8695-70A000AABAAD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8749;p54">
              <a:extLst>
                <a:ext uri="{FF2B5EF4-FFF2-40B4-BE49-F238E27FC236}">
                  <a16:creationId xmlns:a16="http://schemas.microsoft.com/office/drawing/2014/main" id="{EC4F3BE3-E38E-432E-9BFF-39526770731B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8750;p54">
              <a:extLst>
                <a:ext uri="{FF2B5EF4-FFF2-40B4-BE49-F238E27FC236}">
                  <a16:creationId xmlns:a16="http://schemas.microsoft.com/office/drawing/2014/main" id="{1696999B-24CC-4677-A64C-0E2B8A60FD65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8751;p54">
              <a:extLst>
                <a:ext uri="{FF2B5EF4-FFF2-40B4-BE49-F238E27FC236}">
                  <a16:creationId xmlns:a16="http://schemas.microsoft.com/office/drawing/2014/main" id="{71F1971B-0C3F-4F6C-A5F2-D577D505D872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8752;p54">
              <a:extLst>
                <a:ext uri="{FF2B5EF4-FFF2-40B4-BE49-F238E27FC236}">
                  <a16:creationId xmlns:a16="http://schemas.microsoft.com/office/drawing/2014/main" id="{5F024ABE-C047-4CA0-8DAD-9765B53221DE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" name="Google Shape;8745;p54">
            <a:extLst>
              <a:ext uri="{FF2B5EF4-FFF2-40B4-BE49-F238E27FC236}">
                <a16:creationId xmlns:a16="http://schemas.microsoft.com/office/drawing/2014/main" id="{21616A44-EF03-4CA9-AF5F-FEC60BF26F74}"/>
              </a:ext>
            </a:extLst>
          </p:cNvPr>
          <p:cNvGrpSpPr/>
          <p:nvPr/>
        </p:nvGrpSpPr>
        <p:grpSpPr>
          <a:xfrm>
            <a:off x="1115218" y="2245179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30" name="Google Shape;8746;p54">
              <a:extLst>
                <a:ext uri="{FF2B5EF4-FFF2-40B4-BE49-F238E27FC236}">
                  <a16:creationId xmlns:a16="http://schemas.microsoft.com/office/drawing/2014/main" id="{AD78C7E8-50C7-489A-B752-CB747AD257A7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8747;p54">
              <a:extLst>
                <a:ext uri="{FF2B5EF4-FFF2-40B4-BE49-F238E27FC236}">
                  <a16:creationId xmlns:a16="http://schemas.microsoft.com/office/drawing/2014/main" id="{20CBC2D2-04BC-4004-A70C-7A2FD91D3CE6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8748;p54">
              <a:extLst>
                <a:ext uri="{FF2B5EF4-FFF2-40B4-BE49-F238E27FC236}">
                  <a16:creationId xmlns:a16="http://schemas.microsoft.com/office/drawing/2014/main" id="{DE2B086F-6EA5-45D1-8D38-769A2E06D883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8749;p54">
              <a:extLst>
                <a:ext uri="{FF2B5EF4-FFF2-40B4-BE49-F238E27FC236}">
                  <a16:creationId xmlns:a16="http://schemas.microsoft.com/office/drawing/2014/main" id="{0D7570A0-9325-4017-A806-A4171F184386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8750;p54">
              <a:extLst>
                <a:ext uri="{FF2B5EF4-FFF2-40B4-BE49-F238E27FC236}">
                  <a16:creationId xmlns:a16="http://schemas.microsoft.com/office/drawing/2014/main" id="{8DFE10A8-2A93-42AA-96BD-4C02D8AD2E36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8751;p54">
              <a:extLst>
                <a:ext uri="{FF2B5EF4-FFF2-40B4-BE49-F238E27FC236}">
                  <a16:creationId xmlns:a16="http://schemas.microsoft.com/office/drawing/2014/main" id="{459B4D2B-A700-46F4-9DDF-66807C7D9A21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8752;p54">
              <a:extLst>
                <a:ext uri="{FF2B5EF4-FFF2-40B4-BE49-F238E27FC236}">
                  <a16:creationId xmlns:a16="http://schemas.microsoft.com/office/drawing/2014/main" id="{F8124CA1-2709-44BA-98DE-5FFBBBF9C12C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" name="Google Shape;8745;p54">
            <a:extLst>
              <a:ext uri="{FF2B5EF4-FFF2-40B4-BE49-F238E27FC236}">
                <a16:creationId xmlns:a16="http://schemas.microsoft.com/office/drawing/2014/main" id="{B1CD88BE-8A8E-4550-A6E0-2385201FE763}"/>
              </a:ext>
            </a:extLst>
          </p:cNvPr>
          <p:cNvGrpSpPr/>
          <p:nvPr/>
        </p:nvGrpSpPr>
        <p:grpSpPr>
          <a:xfrm>
            <a:off x="1872608" y="2245179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54" name="Google Shape;8746;p54">
              <a:extLst>
                <a:ext uri="{FF2B5EF4-FFF2-40B4-BE49-F238E27FC236}">
                  <a16:creationId xmlns:a16="http://schemas.microsoft.com/office/drawing/2014/main" id="{5FE20487-A351-4F7F-8B3C-9061812D32E3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8747;p54">
              <a:extLst>
                <a:ext uri="{FF2B5EF4-FFF2-40B4-BE49-F238E27FC236}">
                  <a16:creationId xmlns:a16="http://schemas.microsoft.com/office/drawing/2014/main" id="{61C70BEA-9A45-43E5-AC2B-8CB5A8E82E4F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8748;p54">
              <a:extLst>
                <a:ext uri="{FF2B5EF4-FFF2-40B4-BE49-F238E27FC236}">
                  <a16:creationId xmlns:a16="http://schemas.microsoft.com/office/drawing/2014/main" id="{72DF8D3C-5F59-4829-86ED-4E12C6DEDF26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8749;p54">
              <a:extLst>
                <a:ext uri="{FF2B5EF4-FFF2-40B4-BE49-F238E27FC236}">
                  <a16:creationId xmlns:a16="http://schemas.microsoft.com/office/drawing/2014/main" id="{CDC01621-089C-41F1-9EB8-90BE53280D9C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8750;p54">
              <a:extLst>
                <a:ext uri="{FF2B5EF4-FFF2-40B4-BE49-F238E27FC236}">
                  <a16:creationId xmlns:a16="http://schemas.microsoft.com/office/drawing/2014/main" id="{2BA23600-1D4F-4861-8F66-DCBC06BF5FB4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8751;p54">
              <a:extLst>
                <a:ext uri="{FF2B5EF4-FFF2-40B4-BE49-F238E27FC236}">
                  <a16:creationId xmlns:a16="http://schemas.microsoft.com/office/drawing/2014/main" id="{A7269312-9BC3-42DF-ACB4-0473BFDF302B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8752;p54">
              <a:extLst>
                <a:ext uri="{FF2B5EF4-FFF2-40B4-BE49-F238E27FC236}">
                  <a16:creationId xmlns:a16="http://schemas.microsoft.com/office/drawing/2014/main" id="{E3942ACB-6B3C-4833-B53A-21587014B61A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8745;p54">
            <a:extLst>
              <a:ext uri="{FF2B5EF4-FFF2-40B4-BE49-F238E27FC236}">
                <a16:creationId xmlns:a16="http://schemas.microsoft.com/office/drawing/2014/main" id="{0C0DC4E8-18E6-465C-9A42-1B8B0F0892D0}"/>
              </a:ext>
            </a:extLst>
          </p:cNvPr>
          <p:cNvGrpSpPr/>
          <p:nvPr/>
        </p:nvGrpSpPr>
        <p:grpSpPr>
          <a:xfrm>
            <a:off x="2629998" y="2245179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62" name="Google Shape;8746;p54">
              <a:extLst>
                <a:ext uri="{FF2B5EF4-FFF2-40B4-BE49-F238E27FC236}">
                  <a16:creationId xmlns:a16="http://schemas.microsoft.com/office/drawing/2014/main" id="{FFA3FABC-7ECD-47C8-9E6A-10CFCFD289E8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8747;p54">
              <a:extLst>
                <a:ext uri="{FF2B5EF4-FFF2-40B4-BE49-F238E27FC236}">
                  <a16:creationId xmlns:a16="http://schemas.microsoft.com/office/drawing/2014/main" id="{95A74762-95AE-4E57-AFD1-06A7F92866F9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8748;p54">
              <a:extLst>
                <a:ext uri="{FF2B5EF4-FFF2-40B4-BE49-F238E27FC236}">
                  <a16:creationId xmlns:a16="http://schemas.microsoft.com/office/drawing/2014/main" id="{E965DCC0-E7AB-48B4-9319-589DC8EBCA89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8749;p54">
              <a:extLst>
                <a:ext uri="{FF2B5EF4-FFF2-40B4-BE49-F238E27FC236}">
                  <a16:creationId xmlns:a16="http://schemas.microsoft.com/office/drawing/2014/main" id="{33EAF91C-FFDA-42C7-BE47-AA021C6E9F08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8750;p54">
              <a:extLst>
                <a:ext uri="{FF2B5EF4-FFF2-40B4-BE49-F238E27FC236}">
                  <a16:creationId xmlns:a16="http://schemas.microsoft.com/office/drawing/2014/main" id="{C9650188-FAE9-490F-9951-E42336C89390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8751;p54">
              <a:extLst>
                <a:ext uri="{FF2B5EF4-FFF2-40B4-BE49-F238E27FC236}">
                  <a16:creationId xmlns:a16="http://schemas.microsoft.com/office/drawing/2014/main" id="{1FB8DBDC-6D3E-49A5-9C75-2418570518AF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8752;p54">
              <a:extLst>
                <a:ext uri="{FF2B5EF4-FFF2-40B4-BE49-F238E27FC236}">
                  <a16:creationId xmlns:a16="http://schemas.microsoft.com/office/drawing/2014/main" id="{69018DEB-CA54-4CF4-BA62-454ACB6288BD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" name="Google Shape;8745;p54">
            <a:extLst>
              <a:ext uri="{FF2B5EF4-FFF2-40B4-BE49-F238E27FC236}">
                <a16:creationId xmlns:a16="http://schemas.microsoft.com/office/drawing/2014/main" id="{9122978B-A35E-453E-99B4-0933039DC1FA}"/>
              </a:ext>
            </a:extLst>
          </p:cNvPr>
          <p:cNvGrpSpPr/>
          <p:nvPr/>
        </p:nvGrpSpPr>
        <p:grpSpPr>
          <a:xfrm>
            <a:off x="397373" y="3010995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70" name="Google Shape;8746;p54">
              <a:extLst>
                <a:ext uri="{FF2B5EF4-FFF2-40B4-BE49-F238E27FC236}">
                  <a16:creationId xmlns:a16="http://schemas.microsoft.com/office/drawing/2014/main" id="{C3669A94-227F-4F87-9F47-6388DF88FC56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8747;p54">
              <a:extLst>
                <a:ext uri="{FF2B5EF4-FFF2-40B4-BE49-F238E27FC236}">
                  <a16:creationId xmlns:a16="http://schemas.microsoft.com/office/drawing/2014/main" id="{D9D5C65E-7DAF-4511-881A-8DD0B3446AE9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8748;p54">
              <a:extLst>
                <a:ext uri="{FF2B5EF4-FFF2-40B4-BE49-F238E27FC236}">
                  <a16:creationId xmlns:a16="http://schemas.microsoft.com/office/drawing/2014/main" id="{D8C2976A-08E5-4A52-A2B3-EA36A0AE3E6D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8749;p54">
              <a:extLst>
                <a:ext uri="{FF2B5EF4-FFF2-40B4-BE49-F238E27FC236}">
                  <a16:creationId xmlns:a16="http://schemas.microsoft.com/office/drawing/2014/main" id="{D593B3BE-00AA-4491-A8D9-91C9349EDBB5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8750;p54">
              <a:extLst>
                <a:ext uri="{FF2B5EF4-FFF2-40B4-BE49-F238E27FC236}">
                  <a16:creationId xmlns:a16="http://schemas.microsoft.com/office/drawing/2014/main" id="{D6D1E39C-7F40-4686-81D1-1B7A2972BA36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8751;p54">
              <a:extLst>
                <a:ext uri="{FF2B5EF4-FFF2-40B4-BE49-F238E27FC236}">
                  <a16:creationId xmlns:a16="http://schemas.microsoft.com/office/drawing/2014/main" id="{D45127D7-62A9-4854-9BC0-3BDF8D3FC6A8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8752;p54">
              <a:extLst>
                <a:ext uri="{FF2B5EF4-FFF2-40B4-BE49-F238E27FC236}">
                  <a16:creationId xmlns:a16="http://schemas.microsoft.com/office/drawing/2014/main" id="{345EDAEE-571D-494F-A0B9-E6035B4060BD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" name="Google Shape;8745;p54">
            <a:extLst>
              <a:ext uri="{FF2B5EF4-FFF2-40B4-BE49-F238E27FC236}">
                <a16:creationId xmlns:a16="http://schemas.microsoft.com/office/drawing/2014/main" id="{634A71B1-A37D-440D-A07D-B53E12D0BDC2}"/>
              </a:ext>
            </a:extLst>
          </p:cNvPr>
          <p:cNvGrpSpPr/>
          <p:nvPr/>
        </p:nvGrpSpPr>
        <p:grpSpPr>
          <a:xfrm>
            <a:off x="1154763" y="3010995"/>
            <a:ext cx="641959" cy="641959"/>
            <a:chOff x="-2419325" y="2408150"/>
            <a:chExt cx="291450" cy="291450"/>
          </a:xfrm>
          <a:solidFill>
            <a:srgbClr val="EC0E43"/>
          </a:solidFill>
        </p:grpSpPr>
        <p:sp>
          <p:nvSpPr>
            <p:cNvPr id="178" name="Google Shape;8746;p54">
              <a:extLst>
                <a:ext uri="{FF2B5EF4-FFF2-40B4-BE49-F238E27FC236}">
                  <a16:creationId xmlns:a16="http://schemas.microsoft.com/office/drawing/2014/main" id="{9158E5D8-E88B-4274-8B85-3250FCD36412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8747;p54">
              <a:extLst>
                <a:ext uri="{FF2B5EF4-FFF2-40B4-BE49-F238E27FC236}">
                  <a16:creationId xmlns:a16="http://schemas.microsoft.com/office/drawing/2014/main" id="{96106D87-5E4D-4482-99EB-81FFEF413F17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8748;p54">
              <a:extLst>
                <a:ext uri="{FF2B5EF4-FFF2-40B4-BE49-F238E27FC236}">
                  <a16:creationId xmlns:a16="http://schemas.microsoft.com/office/drawing/2014/main" id="{1BFFA824-EE63-406E-82CB-989F851DD429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8749;p54">
              <a:extLst>
                <a:ext uri="{FF2B5EF4-FFF2-40B4-BE49-F238E27FC236}">
                  <a16:creationId xmlns:a16="http://schemas.microsoft.com/office/drawing/2014/main" id="{432E4064-A743-4321-9C2E-6E9A3C1ED07F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8750;p54">
              <a:extLst>
                <a:ext uri="{FF2B5EF4-FFF2-40B4-BE49-F238E27FC236}">
                  <a16:creationId xmlns:a16="http://schemas.microsoft.com/office/drawing/2014/main" id="{DE2E9F89-EFB7-413A-A37B-054ACC70D8D3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8751;p54">
              <a:extLst>
                <a:ext uri="{FF2B5EF4-FFF2-40B4-BE49-F238E27FC236}">
                  <a16:creationId xmlns:a16="http://schemas.microsoft.com/office/drawing/2014/main" id="{EFDEE087-CCD4-49B5-AFCE-FFEE0FF1FF2A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8752;p54">
              <a:extLst>
                <a:ext uri="{FF2B5EF4-FFF2-40B4-BE49-F238E27FC236}">
                  <a16:creationId xmlns:a16="http://schemas.microsoft.com/office/drawing/2014/main" id="{783550C3-5370-4C2E-A89B-4C847D980BBA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" name="Google Shape;8745;p54">
            <a:extLst>
              <a:ext uri="{FF2B5EF4-FFF2-40B4-BE49-F238E27FC236}">
                <a16:creationId xmlns:a16="http://schemas.microsoft.com/office/drawing/2014/main" id="{5FD44F89-E0D9-4C4F-B000-F0BF4A7B297C}"/>
              </a:ext>
            </a:extLst>
          </p:cNvPr>
          <p:cNvGrpSpPr/>
          <p:nvPr/>
        </p:nvGrpSpPr>
        <p:grpSpPr>
          <a:xfrm>
            <a:off x="1912153" y="3010995"/>
            <a:ext cx="641959" cy="641959"/>
            <a:chOff x="-2419325" y="2408150"/>
            <a:chExt cx="291450" cy="291450"/>
          </a:xfrm>
          <a:solidFill>
            <a:srgbClr val="EC0E43"/>
          </a:solidFill>
        </p:grpSpPr>
        <p:sp>
          <p:nvSpPr>
            <p:cNvPr id="186" name="Google Shape;8746;p54">
              <a:extLst>
                <a:ext uri="{FF2B5EF4-FFF2-40B4-BE49-F238E27FC236}">
                  <a16:creationId xmlns:a16="http://schemas.microsoft.com/office/drawing/2014/main" id="{130792C7-10F1-443B-8490-103545F6AA57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8747;p54">
              <a:extLst>
                <a:ext uri="{FF2B5EF4-FFF2-40B4-BE49-F238E27FC236}">
                  <a16:creationId xmlns:a16="http://schemas.microsoft.com/office/drawing/2014/main" id="{0FBCC175-FDCB-43C5-B873-F8720813C5F7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8748;p54">
              <a:extLst>
                <a:ext uri="{FF2B5EF4-FFF2-40B4-BE49-F238E27FC236}">
                  <a16:creationId xmlns:a16="http://schemas.microsoft.com/office/drawing/2014/main" id="{D97E117F-D366-4B87-AD38-CBAE291134A7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8749;p54">
              <a:extLst>
                <a:ext uri="{FF2B5EF4-FFF2-40B4-BE49-F238E27FC236}">
                  <a16:creationId xmlns:a16="http://schemas.microsoft.com/office/drawing/2014/main" id="{CB6F5F2E-C67F-4B37-BE47-D8541F79C9FA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8750;p54">
              <a:extLst>
                <a:ext uri="{FF2B5EF4-FFF2-40B4-BE49-F238E27FC236}">
                  <a16:creationId xmlns:a16="http://schemas.microsoft.com/office/drawing/2014/main" id="{37F4CA4B-159C-4A39-9B53-04DBEBF60DBD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8751;p54">
              <a:extLst>
                <a:ext uri="{FF2B5EF4-FFF2-40B4-BE49-F238E27FC236}">
                  <a16:creationId xmlns:a16="http://schemas.microsoft.com/office/drawing/2014/main" id="{936A721B-1B3E-4B87-B7E8-6E43260FF91C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8752;p54">
              <a:extLst>
                <a:ext uri="{FF2B5EF4-FFF2-40B4-BE49-F238E27FC236}">
                  <a16:creationId xmlns:a16="http://schemas.microsoft.com/office/drawing/2014/main" id="{0F64D5B0-0035-43BD-8642-D1EBFE0B3D05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" name="Google Shape;8745;p54">
            <a:extLst>
              <a:ext uri="{FF2B5EF4-FFF2-40B4-BE49-F238E27FC236}">
                <a16:creationId xmlns:a16="http://schemas.microsoft.com/office/drawing/2014/main" id="{9BD12943-151A-4684-A7E2-8FBBE0AEB5EE}"/>
              </a:ext>
            </a:extLst>
          </p:cNvPr>
          <p:cNvGrpSpPr/>
          <p:nvPr/>
        </p:nvGrpSpPr>
        <p:grpSpPr>
          <a:xfrm>
            <a:off x="2669543" y="3010995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94" name="Google Shape;8746;p54">
              <a:extLst>
                <a:ext uri="{FF2B5EF4-FFF2-40B4-BE49-F238E27FC236}">
                  <a16:creationId xmlns:a16="http://schemas.microsoft.com/office/drawing/2014/main" id="{A758E895-C6F0-44F5-A8E1-B7213D2F3E20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8747;p54">
              <a:extLst>
                <a:ext uri="{FF2B5EF4-FFF2-40B4-BE49-F238E27FC236}">
                  <a16:creationId xmlns:a16="http://schemas.microsoft.com/office/drawing/2014/main" id="{CD921B3D-8A82-4AB8-BC23-EB97545FBA6A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8748;p54">
              <a:extLst>
                <a:ext uri="{FF2B5EF4-FFF2-40B4-BE49-F238E27FC236}">
                  <a16:creationId xmlns:a16="http://schemas.microsoft.com/office/drawing/2014/main" id="{08686982-AD93-4070-85D5-7D0C0DA25239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8749;p54">
              <a:extLst>
                <a:ext uri="{FF2B5EF4-FFF2-40B4-BE49-F238E27FC236}">
                  <a16:creationId xmlns:a16="http://schemas.microsoft.com/office/drawing/2014/main" id="{0952BA9C-0C9C-40BB-BFD7-335A255FC3AC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8750;p54">
              <a:extLst>
                <a:ext uri="{FF2B5EF4-FFF2-40B4-BE49-F238E27FC236}">
                  <a16:creationId xmlns:a16="http://schemas.microsoft.com/office/drawing/2014/main" id="{CE59EAE9-1BFD-41A5-906F-AD7534EC906E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8751;p54">
              <a:extLst>
                <a:ext uri="{FF2B5EF4-FFF2-40B4-BE49-F238E27FC236}">
                  <a16:creationId xmlns:a16="http://schemas.microsoft.com/office/drawing/2014/main" id="{D241BBA1-0A4B-4028-B065-54BAE375E6F9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8752;p54">
              <a:extLst>
                <a:ext uri="{FF2B5EF4-FFF2-40B4-BE49-F238E27FC236}">
                  <a16:creationId xmlns:a16="http://schemas.microsoft.com/office/drawing/2014/main" id="{1B721199-2FC3-414C-BEB7-728A5A6A8742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" name="Google Shape;8745;p54">
            <a:extLst>
              <a:ext uri="{FF2B5EF4-FFF2-40B4-BE49-F238E27FC236}">
                <a16:creationId xmlns:a16="http://schemas.microsoft.com/office/drawing/2014/main" id="{7E6DB352-3F81-4D0A-AAF8-70BF4990BEF7}"/>
              </a:ext>
            </a:extLst>
          </p:cNvPr>
          <p:cNvGrpSpPr/>
          <p:nvPr/>
        </p:nvGrpSpPr>
        <p:grpSpPr>
          <a:xfrm>
            <a:off x="405841" y="3786114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202" name="Google Shape;8746;p54">
              <a:extLst>
                <a:ext uri="{FF2B5EF4-FFF2-40B4-BE49-F238E27FC236}">
                  <a16:creationId xmlns:a16="http://schemas.microsoft.com/office/drawing/2014/main" id="{7FEB599C-CD1C-4F76-805E-0FD9E5058AD0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8747;p54">
              <a:extLst>
                <a:ext uri="{FF2B5EF4-FFF2-40B4-BE49-F238E27FC236}">
                  <a16:creationId xmlns:a16="http://schemas.microsoft.com/office/drawing/2014/main" id="{FEEDCE12-34AB-469F-909D-6049094E3324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8748;p54">
              <a:extLst>
                <a:ext uri="{FF2B5EF4-FFF2-40B4-BE49-F238E27FC236}">
                  <a16:creationId xmlns:a16="http://schemas.microsoft.com/office/drawing/2014/main" id="{A00486D9-B6BD-4B0B-A5AF-9933625AE9F7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8749;p54">
              <a:extLst>
                <a:ext uri="{FF2B5EF4-FFF2-40B4-BE49-F238E27FC236}">
                  <a16:creationId xmlns:a16="http://schemas.microsoft.com/office/drawing/2014/main" id="{3444E97B-5886-4AA2-BD6C-BF2074998CA8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8750;p54">
              <a:extLst>
                <a:ext uri="{FF2B5EF4-FFF2-40B4-BE49-F238E27FC236}">
                  <a16:creationId xmlns:a16="http://schemas.microsoft.com/office/drawing/2014/main" id="{A581F2A4-83D2-4F2E-81F4-FF960BA2E9FF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8751;p54">
              <a:extLst>
                <a:ext uri="{FF2B5EF4-FFF2-40B4-BE49-F238E27FC236}">
                  <a16:creationId xmlns:a16="http://schemas.microsoft.com/office/drawing/2014/main" id="{237FFE72-3085-4E04-9AC4-4854EE06FD83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8752;p54">
              <a:extLst>
                <a:ext uri="{FF2B5EF4-FFF2-40B4-BE49-F238E27FC236}">
                  <a16:creationId xmlns:a16="http://schemas.microsoft.com/office/drawing/2014/main" id="{7CEA8E7A-12AB-4390-9858-8A070B340F31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" name="Google Shape;8745;p54">
            <a:extLst>
              <a:ext uri="{FF2B5EF4-FFF2-40B4-BE49-F238E27FC236}">
                <a16:creationId xmlns:a16="http://schemas.microsoft.com/office/drawing/2014/main" id="{0257A550-20F3-4AB5-B6EA-F9323EF7E55B}"/>
              </a:ext>
            </a:extLst>
          </p:cNvPr>
          <p:cNvGrpSpPr/>
          <p:nvPr/>
        </p:nvGrpSpPr>
        <p:grpSpPr>
          <a:xfrm>
            <a:off x="1163231" y="3786114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210" name="Google Shape;8746;p54">
              <a:extLst>
                <a:ext uri="{FF2B5EF4-FFF2-40B4-BE49-F238E27FC236}">
                  <a16:creationId xmlns:a16="http://schemas.microsoft.com/office/drawing/2014/main" id="{995825F4-28D0-43C5-A0B3-0F6AE76BFC21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8747;p54">
              <a:extLst>
                <a:ext uri="{FF2B5EF4-FFF2-40B4-BE49-F238E27FC236}">
                  <a16:creationId xmlns:a16="http://schemas.microsoft.com/office/drawing/2014/main" id="{174ABBCC-1ACF-4FEC-A757-B4F665A4F312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8748;p54">
              <a:extLst>
                <a:ext uri="{FF2B5EF4-FFF2-40B4-BE49-F238E27FC236}">
                  <a16:creationId xmlns:a16="http://schemas.microsoft.com/office/drawing/2014/main" id="{7C3D93C5-DF9F-47A4-8805-DA6851F3B6FC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8749;p54">
              <a:extLst>
                <a:ext uri="{FF2B5EF4-FFF2-40B4-BE49-F238E27FC236}">
                  <a16:creationId xmlns:a16="http://schemas.microsoft.com/office/drawing/2014/main" id="{C935FFF8-00BF-44E9-BDED-E5EE87FECFFA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8750;p54">
              <a:extLst>
                <a:ext uri="{FF2B5EF4-FFF2-40B4-BE49-F238E27FC236}">
                  <a16:creationId xmlns:a16="http://schemas.microsoft.com/office/drawing/2014/main" id="{6398FC71-D65D-4655-8315-62EDB104054E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8751;p54">
              <a:extLst>
                <a:ext uri="{FF2B5EF4-FFF2-40B4-BE49-F238E27FC236}">
                  <a16:creationId xmlns:a16="http://schemas.microsoft.com/office/drawing/2014/main" id="{F34E35A6-FA22-46FF-8413-498FC2C82D5D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8752;p54">
              <a:extLst>
                <a:ext uri="{FF2B5EF4-FFF2-40B4-BE49-F238E27FC236}">
                  <a16:creationId xmlns:a16="http://schemas.microsoft.com/office/drawing/2014/main" id="{196106D7-F1D4-4593-9B54-C19AEBEDA80A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" name="Google Shape;8745;p54">
            <a:extLst>
              <a:ext uri="{FF2B5EF4-FFF2-40B4-BE49-F238E27FC236}">
                <a16:creationId xmlns:a16="http://schemas.microsoft.com/office/drawing/2014/main" id="{CE51EE60-E798-4D9C-BE76-0482EBB3FAAF}"/>
              </a:ext>
            </a:extLst>
          </p:cNvPr>
          <p:cNvGrpSpPr/>
          <p:nvPr/>
        </p:nvGrpSpPr>
        <p:grpSpPr>
          <a:xfrm>
            <a:off x="1920621" y="3786114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218" name="Google Shape;8746;p54">
              <a:extLst>
                <a:ext uri="{FF2B5EF4-FFF2-40B4-BE49-F238E27FC236}">
                  <a16:creationId xmlns:a16="http://schemas.microsoft.com/office/drawing/2014/main" id="{54553604-5FA0-4381-A60A-B2DF531FF009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8747;p54">
              <a:extLst>
                <a:ext uri="{FF2B5EF4-FFF2-40B4-BE49-F238E27FC236}">
                  <a16:creationId xmlns:a16="http://schemas.microsoft.com/office/drawing/2014/main" id="{F07448DC-9378-457A-B3B0-523052196080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8748;p54">
              <a:extLst>
                <a:ext uri="{FF2B5EF4-FFF2-40B4-BE49-F238E27FC236}">
                  <a16:creationId xmlns:a16="http://schemas.microsoft.com/office/drawing/2014/main" id="{677B2AEB-0B46-4009-B1E3-C7B1FB2C9381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8749;p54">
              <a:extLst>
                <a:ext uri="{FF2B5EF4-FFF2-40B4-BE49-F238E27FC236}">
                  <a16:creationId xmlns:a16="http://schemas.microsoft.com/office/drawing/2014/main" id="{1528FD9C-7C37-4433-8A83-2B874390A407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8750;p54">
              <a:extLst>
                <a:ext uri="{FF2B5EF4-FFF2-40B4-BE49-F238E27FC236}">
                  <a16:creationId xmlns:a16="http://schemas.microsoft.com/office/drawing/2014/main" id="{E7E8590D-A80E-4AA4-82A5-108314C35E5C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8751;p54">
              <a:extLst>
                <a:ext uri="{FF2B5EF4-FFF2-40B4-BE49-F238E27FC236}">
                  <a16:creationId xmlns:a16="http://schemas.microsoft.com/office/drawing/2014/main" id="{4CDF34AF-998C-4E29-BEE7-7403ED390F3D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8752;p54">
              <a:extLst>
                <a:ext uri="{FF2B5EF4-FFF2-40B4-BE49-F238E27FC236}">
                  <a16:creationId xmlns:a16="http://schemas.microsoft.com/office/drawing/2014/main" id="{5CBA33E8-A58D-48CC-86EC-0A5BF1EBAF2C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8745;p54">
            <a:extLst>
              <a:ext uri="{FF2B5EF4-FFF2-40B4-BE49-F238E27FC236}">
                <a16:creationId xmlns:a16="http://schemas.microsoft.com/office/drawing/2014/main" id="{32E193D4-B568-42C7-899C-5662AFB2A078}"/>
              </a:ext>
            </a:extLst>
          </p:cNvPr>
          <p:cNvGrpSpPr/>
          <p:nvPr/>
        </p:nvGrpSpPr>
        <p:grpSpPr>
          <a:xfrm>
            <a:off x="2678011" y="3786114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226" name="Google Shape;8746;p54">
              <a:extLst>
                <a:ext uri="{FF2B5EF4-FFF2-40B4-BE49-F238E27FC236}">
                  <a16:creationId xmlns:a16="http://schemas.microsoft.com/office/drawing/2014/main" id="{6106B720-0092-4347-8179-E874106B0591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8747;p54">
              <a:extLst>
                <a:ext uri="{FF2B5EF4-FFF2-40B4-BE49-F238E27FC236}">
                  <a16:creationId xmlns:a16="http://schemas.microsoft.com/office/drawing/2014/main" id="{DE9C7224-5F07-4C84-A22E-E7C6E87013C0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8748;p54">
              <a:extLst>
                <a:ext uri="{FF2B5EF4-FFF2-40B4-BE49-F238E27FC236}">
                  <a16:creationId xmlns:a16="http://schemas.microsoft.com/office/drawing/2014/main" id="{A47A37E2-2FE6-47C1-BFA9-5D7AEE496551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8749;p54">
              <a:extLst>
                <a:ext uri="{FF2B5EF4-FFF2-40B4-BE49-F238E27FC236}">
                  <a16:creationId xmlns:a16="http://schemas.microsoft.com/office/drawing/2014/main" id="{95AB614E-D347-4F02-85AC-6FB908E734EB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8750;p54">
              <a:extLst>
                <a:ext uri="{FF2B5EF4-FFF2-40B4-BE49-F238E27FC236}">
                  <a16:creationId xmlns:a16="http://schemas.microsoft.com/office/drawing/2014/main" id="{D6B17DBC-A815-4650-8103-33FB0A697A44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8751;p54">
              <a:extLst>
                <a:ext uri="{FF2B5EF4-FFF2-40B4-BE49-F238E27FC236}">
                  <a16:creationId xmlns:a16="http://schemas.microsoft.com/office/drawing/2014/main" id="{8B0B62B2-B4F4-4708-A871-BFA91115C4C8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8752;p54">
              <a:extLst>
                <a:ext uri="{FF2B5EF4-FFF2-40B4-BE49-F238E27FC236}">
                  <a16:creationId xmlns:a16="http://schemas.microsoft.com/office/drawing/2014/main" id="{0D7B5802-4879-43B5-A9A8-60ED6B5DEC76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3" name="TextBox 232">
            <a:extLst>
              <a:ext uri="{FF2B5EF4-FFF2-40B4-BE49-F238E27FC236}">
                <a16:creationId xmlns:a16="http://schemas.microsoft.com/office/drawing/2014/main" id="{E54EBFF1-A1B8-4233-907B-C2E1C027FFD9}"/>
              </a:ext>
            </a:extLst>
          </p:cNvPr>
          <p:cNvSpPr txBox="1"/>
          <p:nvPr/>
        </p:nvSpPr>
        <p:spPr>
          <a:xfrm>
            <a:off x="3338048" y="1720917"/>
            <a:ext cx="139316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100" dirty="0">
                <a:solidFill>
                  <a:schemeClr val="bg1"/>
                </a:solidFill>
                <a:latin typeface="Roboto Light"/>
                <a:ea typeface="Roboto Light"/>
                <a:sym typeface="Roboto Light"/>
              </a:rPr>
              <a:t>Свежее</a:t>
            </a:r>
          </a:p>
        </p:txBody>
      </p:sp>
      <p:sp>
        <p:nvSpPr>
          <p:cNvPr id="234" name="TextBox 233">
            <a:extLst>
              <a:ext uri="{FF2B5EF4-FFF2-40B4-BE49-F238E27FC236}">
                <a16:creationId xmlns:a16="http://schemas.microsoft.com/office/drawing/2014/main" id="{97E09832-4350-419E-92B2-69932FA1B932}"/>
              </a:ext>
            </a:extLst>
          </p:cNvPr>
          <p:cNvSpPr txBox="1"/>
          <p:nvPr/>
        </p:nvSpPr>
        <p:spPr>
          <a:xfrm>
            <a:off x="3346516" y="2420427"/>
            <a:ext cx="139316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1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" panose="02000000000000000000" pitchFamily="2" charset="0"/>
                <a:sym typeface="Roboto Light"/>
              </a:rPr>
              <a:t>Популярное</a:t>
            </a:r>
          </a:p>
        </p:txBody>
      </p:sp>
    </p:spTree>
    <p:extLst>
      <p:ext uri="{BB962C8B-B14F-4D97-AF65-F5344CB8AC3E}">
        <p14:creationId xmlns:p14="http://schemas.microsoft.com/office/powerpoint/2010/main" val="42573844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42"/>
          <p:cNvSpPr txBox="1">
            <a:spLocks noGrp="1"/>
          </p:cNvSpPr>
          <p:nvPr>
            <p:ph type="title" idx="4294967295"/>
          </p:nvPr>
        </p:nvSpPr>
        <p:spPr>
          <a:xfrm>
            <a:off x="1048350" y="23305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Автоматическая разметка материалов</a:t>
            </a:r>
            <a:endParaRPr b="1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  <a:sym typeface="Arial"/>
            </a:endParaRPr>
          </a:p>
        </p:txBody>
      </p:sp>
      <p:sp>
        <p:nvSpPr>
          <p:cNvPr id="5" name="object 27">
            <a:extLst>
              <a:ext uri="{FF2B5EF4-FFF2-40B4-BE49-F238E27FC236}">
                <a16:creationId xmlns:a16="http://schemas.microsoft.com/office/drawing/2014/main" id="{4726A60B-80ED-4D1D-AA2E-783D52613E7E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9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D5325A3-72C0-419B-A3EE-2AD5E552F3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010207"/>
      </p:ext>
    </p:extLst>
  </p:cSld>
  <p:clrMapOvr>
    <a:masterClrMapping/>
  </p:clrMapOvr>
</p:sld>
</file>

<file path=ppt/theme/theme1.xml><?xml version="1.0" encoding="utf-8"?>
<a:theme xmlns:a="http://schemas.openxmlformats.org/drawingml/2006/main" name="WEB PROPOSAL">
  <a:themeElements>
    <a:clrScheme name="Другая 1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EC0E43"/>
      </a:accent1>
      <a:accent2>
        <a:srgbClr val="EC0E43"/>
      </a:accent2>
      <a:accent3>
        <a:srgbClr val="48FFD5"/>
      </a:accent3>
      <a:accent4>
        <a:srgbClr val="48FFD5"/>
      </a:accent4>
      <a:accent5>
        <a:srgbClr val="48FFD5"/>
      </a:accent5>
      <a:accent6>
        <a:srgbClr val="48FFD5"/>
      </a:accent6>
      <a:hlink>
        <a:srgbClr val="48FFD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5383</TotalTime>
  <Words>470</Words>
  <Application>Microsoft Office PowerPoint</Application>
  <PresentationFormat>Экран (16:9)</PresentationFormat>
  <Paragraphs>98</Paragraphs>
  <Slides>13</Slides>
  <Notes>13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13</vt:i4>
      </vt:variant>
    </vt:vector>
  </HeadingPairs>
  <TitlesOfParts>
    <vt:vector size="24" baseType="lpstr">
      <vt:lpstr>Roboto Black</vt:lpstr>
      <vt:lpstr>Roboto</vt:lpstr>
      <vt:lpstr>Roboto Mono Regular</vt:lpstr>
      <vt:lpstr>Proxima Nova Semibold</vt:lpstr>
      <vt:lpstr>Arial</vt:lpstr>
      <vt:lpstr>Bree Serif</vt:lpstr>
      <vt:lpstr>Lora</vt:lpstr>
      <vt:lpstr>Roboto Light</vt:lpstr>
      <vt:lpstr>Proxima Nova</vt:lpstr>
      <vt:lpstr>WEB PROPOSAL</vt:lpstr>
      <vt:lpstr>SlidesGo Final Pages</vt:lpstr>
      <vt:lpstr>Mamkins data dudes</vt:lpstr>
      <vt:lpstr>Mamkins data dudes</vt:lpstr>
      <vt:lpstr>Рекомендательная система</vt:lpstr>
      <vt:lpstr>Актуальность</vt:lpstr>
      <vt:lpstr>Модель</vt:lpstr>
      <vt:lpstr>60%</vt:lpstr>
      <vt:lpstr>Презентация PowerPoint</vt:lpstr>
      <vt:lpstr>Новые пользователи</vt:lpstr>
      <vt:lpstr>Автоматическая разметка материалов</vt:lpstr>
      <vt:lpstr>Логика</vt:lpstr>
      <vt:lpstr>Выводы</vt:lpstr>
      <vt:lpstr>Применение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PROJECT PROPOSAL</dc:title>
  <dc:creator>Katy Shirokikh</dc:creator>
  <cp:lastModifiedBy>Маргарита Андрианова</cp:lastModifiedBy>
  <cp:revision>81</cp:revision>
  <dcterms:modified xsi:type="dcterms:W3CDTF">2021-11-06T14:18:05Z</dcterms:modified>
</cp:coreProperties>
</file>